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"/>
  </p:notesMasterIdLst>
  <p:sldIdLst>
    <p:sldId id="258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226D"/>
    <a:srgbClr val="8FAADC"/>
    <a:srgbClr val="000000"/>
    <a:srgbClr val="4A2E7C"/>
    <a:srgbClr val="3E2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 autoAdjust="0"/>
  </p:normalViewPr>
  <p:slideViewPr>
    <p:cSldViewPr snapToGrid="0">
      <p:cViewPr varScale="1">
        <p:scale>
          <a:sx n="27" d="100"/>
          <a:sy n="27" d="100"/>
        </p:scale>
        <p:origin x="379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A587-AA2C-4589-8F6C-8388AEF66B78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0950-ED02-4357-99F0-6FA0D094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9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7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97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6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4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7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6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0275213" cy="2793999"/>
          </a:xfrm>
          <a:prstGeom prst="rect">
            <a:avLst/>
          </a:prstGeom>
          <a:gradFill flip="none" rotWithShape="1">
            <a:gsLst>
              <a:gs pos="0">
                <a:srgbClr val="992168"/>
              </a:gs>
              <a:gs pos="74000">
                <a:srgbClr val="6B2474"/>
              </a:gs>
              <a:gs pos="83000">
                <a:srgbClr val="4F2F7B"/>
              </a:gs>
              <a:gs pos="100000">
                <a:srgbClr val="2B287F"/>
              </a:gs>
            </a:gsLst>
            <a:lin ang="10800000" scaled="1"/>
            <a:tileRect/>
          </a:gradFill>
          <a:ln w="12700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601" tIns="32301" rIns="64601" bIns="3230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60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96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8" y="249030"/>
            <a:ext cx="2391613" cy="230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/>
          <p:cNvGrpSpPr/>
          <p:nvPr userDrawn="1"/>
        </p:nvGrpSpPr>
        <p:grpSpPr>
          <a:xfrm>
            <a:off x="24028400" y="543279"/>
            <a:ext cx="5917385" cy="1581945"/>
            <a:chOff x="25768711" y="604258"/>
            <a:chExt cx="4078044" cy="216231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2984"/>
            <a:stretch/>
          </p:blipFill>
          <p:spPr>
            <a:xfrm>
              <a:off x="25768711" y="612177"/>
              <a:ext cx="1100776" cy="21543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-4000"/>
                      </a14:imgEffect>
                      <a14:imgEffect>
                        <a14:brightnessContrast bright="100000" contrast="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72278" y="604258"/>
              <a:ext cx="4074477" cy="2154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5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63" Type="http://schemas.openxmlformats.org/officeDocument/2006/relationships/image" Target="../media/image16.png"/><Relationship Id="rId68" Type="http://schemas.microsoft.com/office/2007/relationships/hdphoto" Target="../media/hdphoto12.wdp"/><Relationship Id="rId84" Type="http://schemas.openxmlformats.org/officeDocument/2006/relationships/image" Target="../media/image30.png"/><Relationship Id="rId89" Type="http://schemas.openxmlformats.org/officeDocument/2006/relationships/image" Target="../media/image61.png"/><Relationship Id="rId112" Type="http://schemas.openxmlformats.org/officeDocument/2006/relationships/image" Target="../media/image59.png"/><Relationship Id="rId16" Type="http://schemas.microsoft.com/office/2007/relationships/hdphoto" Target="../media/hdphoto6.wdp"/><Relationship Id="rId107" Type="http://schemas.openxmlformats.org/officeDocument/2006/relationships/image" Target="../media/image54.png"/><Relationship Id="rId11" Type="http://schemas.openxmlformats.org/officeDocument/2006/relationships/image" Target="../media/image9.png"/><Relationship Id="rId58" Type="http://schemas.openxmlformats.org/officeDocument/2006/relationships/image" Target="../media/image44.png"/><Relationship Id="rId74" Type="http://schemas.openxmlformats.org/officeDocument/2006/relationships/image" Target="../media/image24.png"/><Relationship Id="rId79" Type="http://schemas.microsoft.com/office/2007/relationships/hdphoto" Target="../media/hdphoto14.wdp"/><Relationship Id="rId102" Type="http://schemas.openxmlformats.org/officeDocument/2006/relationships/image" Target="../media/image49.png"/><Relationship Id="rId123" Type="http://schemas.openxmlformats.org/officeDocument/2006/relationships/image" Target="../media/image72.png"/><Relationship Id="rId5" Type="http://schemas.openxmlformats.org/officeDocument/2006/relationships/image" Target="../media/image5.png"/><Relationship Id="rId90" Type="http://schemas.openxmlformats.org/officeDocument/2006/relationships/image" Target="../media/image62.png"/><Relationship Id="rId95" Type="http://schemas.openxmlformats.org/officeDocument/2006/relationships/image" Target="../media/image36.png"/><Relationship Id="rId14" Type="http://schemas.openxmlformats.org/officeDocument/2006/relationships/image" Target="../media/image11.png"/><Relationship Id="rId56" Type="http://schemas.openxmlformats.org/officeDocument/2006/relationships/image" Target="../media/image42.png"/><Relationship Id="rId64" Type="http://schemas.microsoft.com/office/2007/relationships/hdphoto" Target="../media/hdphoto10.wdp"/><Relationship Id="rId69" Type="http://schemas.openxmlformats.org/officeDocument/2006/relationships/image" Target="../media/image19.png"/><Relationship Id="rId77" Type="http://schemas.openxmlformats.org/officeDocument/2006/relationships/image" Target="../media/image27.png"/><Relationship Id="rId100" Type="http://schemas.openxmlformats.org/officeDocument/2006/relationships/image" Target="../media/image74.png"/><Relationship Id="rId105" Type="http://schemas.openxmlformats.org/officeDocument/2006/relationships/image" Target="../media/image52.png"/><Relationship Id="rId113" Type="http://schemas.openxmlformats.org/officeDocument/2006/relationships/image" Target="../media/image63.png"/><Relationship Id="rId118" Type="http://schemas.openxmlformats.org/officeDocument/2006/relationships/image" Target="../media/image68.png"/><Relationship Id="rId8" Type="http://schemas.microsoft.com/office/2007/relationships/hdphoto" Target="../media/hdphoto4.wdp"/><Relationship Id="rId72" Type="http://schemas.openxmlformats.org/officeDocument/2006/relationships/image" Target="../media/image21.png"/><Relationship Id="rId80" Type="http://schemas.openxmlformats.org/officeDocument/2006/relationships/image" Target="../media/image28.png"/><Relationship Id="rId85" Type="http://schemas.openxmlformats.org/officeDocument/2006/relationships/image" Target="../media/image31.png"/><Relationship Id="rId93" Type="http://schemas.openxmlformats.org/officeDocument/2006/relationships/image" Target="../media/image33.png"/><Relationship Id="rId98" Type="http://schemas.openxmlformats.org/officeDocument/2006/relationships/image" Target="../media/image47.png"/><Relationship Id="rId121" Type="http://schemas.openxmlformats.org/officeDocument/2006/relationships/image" Target="../media/image70.png"/><Relationship Id="rId3" Type="http://schemas.openxmlformats.org/officeDocument/2006/relationships/image" Target="../media/image4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59" Type="http://schemas.openxmlformats.org/officeDocument/2006/relationships/image" Target="../media/image15.png"/><Relationship Id="rId67" Type="http://schemas.openxmlformats.org/officeDocument/2006/relationships/image" Target="../media/image18.png"/><Relationship Id="rId103" Type="http://schemas.openxmlformats.org/officeDocument/2006/relationships/image" Target="../media/image45.png"/><Relationship Id="rId108" Type="http://schemas.openxmlformats.org/officeDocument/2006/relationships/image" Target="../media/image50.png"/><Relationship Id="rId116" Type="http://schemas.openxmlformats.org/officeDocument/2006/relationships/image" Target="../media/image66.png"/><Relationship Id="rId20" Type="http://schemas.microsoft.com/office/2007/relationships/hdphoto" Target="../media/hdphoto8.wdp"/><Relationship Id="rId54" Type="http://schemas.openxmlformats.org/officeDocument/2006/relationships/image" Target="../media/image40.png"/><Relationship Id="rId62" Type="http://schemas.microsoft.com/office/2007/relationships/hdphoto" Target="../media/hdphoto9.wdp"/><Relationship Id="rId70" Type="http://schemas.openxmlformats.org/officeDocument/2006/relationships/image" Target="../media/image20.png"/><Relationship Id="rId75" Type="http://schemas.openxmlformats.org/officeDocument/2006/relationships/image" Target="../media/image25.png"/><Relationship Id="rId83" Type="http://schemas.microsoft.com/office/2007/relationships/hdphoto" Target="../media/hdphoto16.wdp"/><Relationship Id="rId88" Type="http://schemas.openxmlformats.org/officeDocument/2006/relationships/image" Target="../media/image60.png"/><Relationship Id="rId91" Type="http://schemas.openxmlformats.org/officeDocument/2006/relationships/image" Target="../media/image34.png"/><Relationship Id="rId96" Type="http://schemas.openxmlformats.org/officeDocument/2006/relationships/image" Target="../media/image38.png"/><Relationship Id="rId111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15" Type="http://schemas.openxmlformats.org/officeDocument/2006/relationships/image" Target="../media/image10.png"/><Relationship Id="rId57" Type="http://schemas.openxmlformats.org/officeDocument/2006/relationships/image" Target="../media/image43.png"/><Relationship Id="rId106" Type="http://schemas.openxmlformats.org/officeDocument/2006/relationships/image" Target="../media/image53.png"/><Relationship Id="rId114" Type="http://schemas.openxmlformats.org/officeDocument/2006/relationships/image" Target="../media/image64.png"/><Relationship Id="rId119" Type="http://schemas.openxmlformats.org/officeDocument/2006/relationships/image" Target="../media/image69.png"/><Relationship Id="rId10" Type="http://schemas.openxmlformats.org/officeDocument/2006/relationships/image" Target="../media/image8.png"/><Relationship Id="rId60" Type="http://schemas.openxmlformats.org/officeDocument/2006/relationships/image" Target="../media/image46.png"/><Relationship Id="rId65" Type="http://schemas.openxmlformats.org/officeDocument/2006/relationships/image" Target="../media/image17.png"/><Relationship Id="rId73" Type="http://schemas.microsoft.com/office/2007/relationships/hdphoto" Target="../media/hdphoto13.wdp"/><Relationship Id="rId78" Type="http://schemas.openxmlformats.org/officeDocument/2006/relationships/image" Target="../media/image23.png"/><Relationship Id="rId81" Type="http://schemas.microsoft.com/office/2007/relationships/hdphoto" Target="../media/hdphoto15.wdp"/><Relationship Id="rId86" Type="http://schemas.openxmlformats.org/officeDocument/2006/relationships/image" Target="../media/image32.png"/><Relationship Id="rId94" Type="http://schemas.openxmlformats.org/officeDocument/2006/relationships/image" Target="../media/image37.png"/><Relationship Id="rId99" Type="http://schemas.openxmlformats.org/officeDocument/2006/relationships/image" Target="../media/image73.png"/><Relationship Id="rId101" Type="http://schemas.openxmlformats.org/officeDocument/2006/relationships/image" Target="../media/image48.png"/><Relationship Id="rId122" Type="http://schemas.openxmlformats.org/officeDocument/2006/relationships/image" Target="../media/image71.png"/><Relationship Id="rId4" Type="http://schemas.microsoft.com/office/2007/relationships/hdphoto" Target="../media/hdphoto2.wdp"/><Relationship Id="rId13" Type="http://schemas.microsoft.com/office/2007/relationships/hdphoto" Target="../media/hdphoto5.wdp"/><Relationship Id="rId18" Type="http://schemas.microsoft.com/office/2007/relationships/hdphoto" Target="../media/hdphoto7.wdp"/><Relationship Id="rId109" Type="http://schemas.openxmlformats.org/officeDocument/2006/relationships/image" Target="../media/image55.png"/><Relationship Id="rId55" Type="http://schemas.openxmlformats.org/officeDocument/2006/relationships/image" Target="../media/image41.png"/><Relationship Id="rId76" Type="http://schemas.openxmlformats.org/officeDocument/2006/relationships/image" Target="../media/image26.png"/><Relationship Id="rId97" Type="http://schemas.openxmlformats.org/officeDocument/2006/relationships/image" Target="../media/image39.png"/><Relationship Id="rId104" Type="http://schemas.openxmlformats.org/officeDocument/2006/relationships/image" Target="../media/image51.png"/><Relationship Id="rId120" Type="http://schemas.openxmlformats.org/officeDocument/2006/relationships/image" Target="../media/image56.png"/><Relationship Id="rId7" Type="http://schemas.openxmlformats.org/officeDocument/2006/relationships/image" Target="../media/image6.png"/><Relationship Id="rId71" Type="http://schemas.openxmlformats.org/officeDocument/2006/relationships/image" Target="../media/image22.png"/><Relationship Id="rId9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66" Type="http://schemas.microsoft.com/office/2007/relationships/hdphoto" Target="../media/hdphoto11.wdp"/><Relationship Id="rId87" Type="http://schemas.microsoft.com/office/2007/relationships/hdphoto" Target="../media/hdphoto17.wdp"/><Relationship Id="rId110" Type="http://schemas.openxmlformats.org/officeDocument/2006/relationships/image" Target="../media/image57.png"/><Relationship Id="rId115" Type="http://schemas.openxmlformats.org/officeDocument/2006/relationships/image" Target="../media/image65.png"/><Relationship Id="rId61" Type="http://schemas.openxmlformats.org/officeDocument/2006/relationships/image" Target="../media/image14.png"/><Relationship Id="rId82" Type="http://schemas.openxmlformats.org/officeDocument/2006/relationships/image" Target="../media/image29.png"/><Relationship Id="rId1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363"/>
          <p:cNvSpPr txBox="1"/>
          <p:nvPr/>
        </p:nvSpPr>
        <p:spPr>
          <a:xfrm>
            <a:off x="0" y="12165455"/>
            <a:ext cx="30080678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6" b="1" u="sng" dirty="0" smtClean="0"/>
              <a:t>Motion priors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32125" y="9567757"/>
            <a:ext cx="11109888" cy="574274"/>
            <a:chOff x="1732125" y="9471220"/>
            <a:chExt cx="11109888" cy="65879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409424" y="9471220"/>
              <a:ext cx="1" cy="65879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1732125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12842012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9531424" y="9502775"/>
              <a:ext cx="12471" cy="6272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7463" y="490766"/>
            <a:ext cx="30257750" cy="178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</a:t>
            </a:r>
            <a:r>
              <a:rPr lang="en-US" sz="4239" dirty="0" smtClean="0">
                <a:solidFill>
                  <a:schemeClr val="bg1"/>
                </a:solidFill>
              </a:rPr>
              <a:t>of Person-Object</a:t>
            </a:r>
          </a:p>
          <a:p>
            <a:pPr algn="ctr"/>
            <a:r>
              <a:rPr lang="en-US" sz="4239" dirty="0" smtClean="0">
                <a:solidFill>
                  <a:schemeClr val="bg1"/>
                </a:solidFill>
              </a:rPr>
              <a:t>Interactions from Monocular Video</a:t>
            </a:r>
          </a:p>
          <a:p>
            <a:pPr algn="ctr"/>
            <a:r>
              <a:rPr lang="en-US" sz="2543" b="1" u="sng" dirty="0" smtClean="0">
                <a:solidFill>
                  <a:schemeClr val="bg1"/>
                </a:solidFill>
              </a:rPr>
              <a:t>Reviewed</a:t>
            </a:r>
            <a:r>
              <a:rPr lang="en-US" sz="2543" dirty="0" smtClean="0">
                <a:solidFill>
                  <a:schemeClr val="bg1"/>
                </a:solidFill>
              </a:rPr>
              <a:t> </a:t>
            </a:r>
            <a:r>
              <a:rPr lang="en-US" sz="2543" dirty="0">
                <a:solidFill>
                  <a:schemeClr val="bg1"/>
                </a:solidFill>
              </a:rPr>
              <a:t>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7701" y="3121926"/>
            <a:ext cx="14485692" cy="3511402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2204545"/>
            <a:ext cx="29593770" cy="5335029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7552126" y="3207666"/>
            <a:ext cx="7054710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Goal </a:t>
            </a:r>
            <a:r>
              <a:rPr lang="en-US" sz="2826" dirty="0"/>
              <a:t>:  reconstruct a digital twin of a </a:t>
            </a:r>
            <a:r>
              <a:rPr lang="en-US" sz="2826" dirty="0" smtClean="0"/>
              <a:t>human</a:t>
            </a:r>
          </a:p>
          <a:p>
            <a:r>
              <a:rPr lang="en-US" sz="2826" dirty="0" smtClean="0"/>
              <a:t>without a motion capture system</a:t>
            </a:r>
          </a:p>
          <a:p>
            <a:r>
              <a:rPr lang="en-US" sz="2826" dirty="0"/>
              <a:t>from non-stereo videos in </a:t>
            </a:r>
            <a:r>
              <a:rPr lang="en-US" sz="2826" dirty="0" smtClean="0"/>
              <a:t>the </a:t>
            </a:r>
            <a:r>
              <a:rPr lang="en-US" sz="2826" dirty="0"/>
              <a:t>wild </a:t>
            </a:r>
            <a:endParaRPr lang="en-US" sz="2826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3D body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body </a:t>
            </a:r>
            <a:r>
              <a:rPr lang="en-US" sz="2826" dirty="0"/>
              <a:t>torques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contact forces</a:t>
            </a:r>
          </a:p>
          <a:p>
            <a:r>
              <a:rPr lang="en-US" sz="2826" dirty="0" smtClean="0"/>
              <a:t>→ </a:t>
            </a:r>
            <a:r>
              <a:rPr lang="en-US" sz="2826" dirty="0"/>
              <a:t>in order to do behavior cloning on 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6733833"/>
            <a:ext cx="14485692" cy="5151886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674407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overview</a:t>
            </a:r>
            <a:endParaRPr lang="en-US" sz="1413" dirty="0"/>
          </a:p>
        </p:txBody>
      </p:sp>
      <p:sp>
        <p:nvSpPr>
          <p:cNvPr id="30" name="TextBox 29"/>
          <p:cNvSpPr txBox="1"/>
          <p:nvPr/>
        </p:nvSpPr>
        <p:spPr>
          <a:xfrm>
            <a:off x="26460448" y="3132813"/>
            <a:ext cx="3330597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/>
              <a:t>Optimizer</a:t>
            </a:r>
          </a:p>
          <a:p>
            <a:pPr algn="r"/>
            <a:r>
              <a:rPr lang="en-US" sz="2826" dirty="0"/>
              <a:t>Inverse dynamics</a:t>
            </a:r>
            <a:endParaRPr lang="en-US" sz="1413" dirty="0"/>
          </a:p>
        </p:txBody>
      </p:sp>
      <p:sp>
        <p:nvSpPr>
          <p:cNvPr id="32" name="TextBox 31"/>
          <p:cNvSpPr txBox="1"/>
          <p:nvPr/>
        </p:nvSpPr>
        <p:spPr>
          <a:xfrm>
            <a:off x="27893473" y="18034478"/>
            <a:ext cx="189757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 smtClean="0"/>
              <a:t>Limitations</a:t>
            </a:r>
            <a:endParaRPr lang="en-US" sz="1413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7836517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2D </a:t>
            </a:r>
            <a:r>
              <a:rPr lang="en-US" sz="1978" dirty="0"/>
              <a:t>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8693388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90" y="8693388"/>
            <a:ext cx="2303506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717554" y="10079077"/>
            <a:ext cx="143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237896" y="10067666"/>
            <a:ext cx="2559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MASKS - BOUNDING BOXES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2022579" y="10082531"/>
            <a:ext cx="222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</a:t>
            </a:r>
            <a:r>
              <a:rPr lang="en-US" sz="1600" dirty="0" smtClean="0">
                <a:solidFill>
                  <a:srgbClr val="0070C0"/>
                </a:solidFill>
              </a:rPr>
              <a:t>POSITIONS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0" y="10079077"/>
            <a:ext cx="2439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CONTACT POINTS</a:t>
            </a:r>
          </a:p>
        </p:txBody>
      </p:sp>
      <p:pic>
        <p:nvPicPr>
          <p:cNvPr id="1058" name="Picture 10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7856602"/>
            <a:ext cx="509195" cy="751595"/>
          </a:xfrm>
          <a:prstGeom prst="rect">
            <a:avLst/>
          </a:prstGeom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7702046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7272246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6" y="7514171"/>
            <a:ext cx="5064065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8" y="7514171"/>
            <a:ext cx="5161246" cy="351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6622796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30" y="7514171"/>
            <a:ext cx="1379361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13" idx="3"/>
          </p:cNvCxnSpPr>
          <p:nvPr/>
        </p:nvCxnSpPr>
        <p:spPr>
          <a:xfrm>
            <a:off x="7805538" y="7514171"/>
            <a:ext cx="1774959" cy="34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6364681" y="10802366"/>
            <a:ext cx="1840523" cy="6920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5882460" y="7283099"/>
                <a:ext cx="12662558" cy="1384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460" y="7283099"/>
                <a:ext cx="12662558" cy="13843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21896208" y="8974167"/>
                <a:ext cx="1262693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      </a:t>
                </a:r>
                <a:r>
                  <a:rPr lang="en-US" sz="3600" u="sng" dirty="0" smtClean="0"/>
                  <a:t>Subject to </a:t>
                </a:r>
              </a:p>
              <a:p>
                <a:r>
                  <a:rPr lang="en-US" sz="3600" dirty="0" smtClean="0"/>
                  <a:t>(1) Dynamics </a:t>
                </a:r>
                <a:r>
                  <a:rPr lang="en-US" sz="3600" dirty="0"/>
                  <a:t>constraints (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6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>
                  <a:ea typeface="Cambria Math" panose="02040503050406030204" pitchFamily="18" charset="0"/>
                </a:endParaRPr>
              </a:p>
              <a:p>
                <a:r>
                  <a:rPr lang="en-US" sz="3600" dirty="0" smtClean="0">
                    <a:solidFill>
                      <a:srgbClr val="C00000"/>
                    </a:solidFill>
                  </a:rPr>
                  <a:t>(2)</a:t>
                </a:r>
                <a:r>
                  <a:rPr lang="en-US" sz="3600" dirty="0" smtClean="0"/>
                  <a:t> Contact motion model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600" dirty="0" smtClean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(3)</a:t>
                </a:r>
                <a:r>
                  <a:rPr lang="en-US" sz="3600" dirty="0" smtClean="0">
                    <a:ea typeface="Cambria Math" panose="02040503050406030204" pitchFamily="18" charset="0"/>
                  </a:rPr>
                  <a:t> Force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3600" dirty="0">
                  <a:solidFill>
                    <a:schemeClr val="accent6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6208" y="8974167"/>
                <a:ext cx="12626937" cy="2308324"/>
              </a:xfrm>
              <a:prstGeom prst="rect">
                <a:avLst/>
              </a:prstGeom>
              <a:blipFill>
                <a:blip r:embed="rId11"/>
                <a:stretch>
                  <a:fillRect l="-1497" t="-3958" b="-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12046522" y="7865543"/>
            <a:ext cx="1840523" cy="1713742"/>
            <a:chOff x="16308469" y="6972587"/>
            <a:chExt cx="2605177" cy="296525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grpFill/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 smtClean="0"/>
            </a:p>
            <a:p>
              <a:pPr algn="ctr"/>
              <a:r>
                <a:rPr lang="en-US" sz="1978" dirty="0" smtClean="0"/>
                <a:t>3D </a:t>
              </a:r>
              <a:r>
                <a:rPr lang="en-US" sz="1978" dirty="0"/>
                <a:t>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8" y="7058660"/>
              <a:ext cx="915113" cy="1065387"/>
            </a:xfrm>
            <a:prstGeom prst="rect">
              <a:avLst/>
            </a:prstGeom>
            <a:grpFill/>
          </p:spPr>
        </p:pic>
      </p:grpSp>
      <p:sp>
        <p:nvSpPr>
          <p:cNvPr id="38" name="Rounded Rectangle 37"/>
          <p:cNvSpPr/>
          <p:nvPr/>
        </p:nvSpPr>
        <p:spPr>
          <a:xfrm>
            <a:off x="8640596" y="7836517"/>
            <a:ext cx="1840522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OBJECT DETECTION</a:t>
            </a:r>
          </a:p>
          <a:p>
            <a:pPr algn="ctr"/>
            <a:r>
              <a: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Mask R-CNN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11863" y="7836517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CONTACT</a:t>
            </a:r>
            <a:endParaRPr lang="en-US" sz="1978" dirty="0"/>
          </a:p>
          <a:p>
            <a:pPr algn="ctr"/>
            <a:r>
              <a:rPr lang="en-US" sz="1978" dirty="0"/>
              <a:t>DETECTION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ResNet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20439504" y="14573589"/>
                <a:ext cx="978406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/>
                  <a:t>contact constraints  </a:t>
                </a:r>
              </a:p>
              <a:p>
                <a:pPr marL="860957" lvl="1" indent="-403757">
                  <a:buFontTx/>
                  <a:buChar char="-"/>
                </a:pPr>
                <a:r>
                  <a:rPr lang="en-US" sz="2800" i="1" dirty="0"/>
                  <a:t>||contact point object – contact point hand||</a:t>
                </a:r>
              </a:p>
              <a:p>
                <a:pPr marL="860957" lvl="1" indent="-403757">
                  <a:buFontTx/>
                  <a:buChar char="-"/>
                </a:pPr>
                <a:r>
                  <a:rPr lang="en-US" sz="2800" i="1" dirty="0"/>
                  <a:t>soles stay on the ground</a:t>
                </a:r>
                <a:r>
                  <a:rPr lang="en-US" sz="3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en-US" sz="3200" i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: force model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) </a:t>
                </a:r>
                <a:r>
                  <a:rPr lang="en-US" sz="3200" i="1" dirty="0" smtClean="0">
                    <a:ea typeface="Cambria Math" panose="02040503050406030204" pitchFamily="18" charset="0"/>
                  </a:rPr>
                  <a:t>e.g. respect</a:t>
                </a:r>
                <a:r>
                  <a:rPr lang="en-US" sz="3200" i="1" dirty="0" smtClean="0"/>
                  <a:t> </a:t>
                </a:r>
                <a:r>
                  <a:rPr lang="en-US" sz="3200" i="1" dirty="0"/>
                  <a:t>friction </a:t>
                </a:r>
                <a:r>
                  <a:rPr lang="en-US" sz="3200" i="1" dirty="0" smtClean="0"/>
                  <a:t>cone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04" y="14573589"/>
                <a:ext cx="9784067" cy="2062103"/>
              </a:xfrm>
              <a:prstGeom prst="rect">
                <a:avLst/>
              </a:prstGeom>
              <a:blipFill>
                <a:blip r:embed="rId14"/>
                <a:stretch>
                  <a:fillRect l="-1620" t="-3550" b="-6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3" name="TextBox 272"/>
          <p:cNvSpPr txBox="1"/>
          <p:nvPr/>
        </p:nvSpPr>
        <p:spPr>
          <a:xfrm>
            <a:off x="22765581" y="18655694"/>
            <a:ext cx="8672446" cy="283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 smtClean="0">
                <a:ea typeface="Cambria Math" panose="02040503050406030204" pitchFamily="18" charset="0"/>
              </a:rPr>
              <a:t>- Confidence on the forces and torques estimation</a:t>
            </a:r>
          </a:p>
          <a:p>
            <a:r>
              <a:rPr lang="en-US" sz="2543" dirty="0" smtClean="0">
                <a:ea typeface="Cambria Math" panose="02040503050406030204" pitchFamily="18" charset="0"/>
              </a:rPr>
              <a:t>- High complexity method and code.</a:t>
            </a:r>
            <a:endParaRPr lang="en-US" sz="2543" baseline="30000" dirty="0" smtClean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  <a:p>
            <a:r>
              <a:rPr lang="en-US" sz="2543" dirty="0" smtClean="0">
                <a:ea typeface="Cambria Math" panose="02040503050406030204" pitchFamily="18" charset="0"/>
              </a:rPr>
              <a:t>- Tedious tuning of loss coefficients</a:t>
            </a:r>
          </a:p>
          <a:p>
            <a:r>
              <a:rPr lang="en-US" sz="2543" dirty="0" smtClean="0">
                <a:ea typeface="Cambria Math" panose="02040503050406030204" pitchFamily="18" charset="0"/>
              </a:rPr>
              <a:t>- Novel and difficult benchmark</a:t>
            </a:r>
            <a:endParaRPr lang="en-US" sz="2543" baseline="30000" dirty="0" smtClean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  <a:p>
            <a:r>
              <a:rPr lang="en-US" sz="2543" dirty="0" smtClean="0">
                <a:ea typeface="Cambria Math" panose="02040503050406030204" pitchFamily="18" charset="0"/>
              </a:rPr>
              <a:t>	- no simulation, motion capture only</a:t>
            </a:r>
          </a:p>
          <a:p>
            <a:r>
              <a:rPr lang="en-US" sz="2543" dirty="0" smtClean="0">
                <a:ea typeface="Cambria Math" panose="02040503050406030204" pitchFamily="18" charset="0"/>
              </a:rPr>
              <a:t>- Variability with tool weight and body dimensions</a:t>
            </a:r>
          </a:p>
          <a:p>
            <a:r>
              <a:rPr lang="en-US" sz="2543" dirty="0" smtClean="0">
                <a:ea typeface="Cambria Math" panose="02040503050406030204" pitchFamily="18" charset="0"/>
              </a:rPr>
              <a:t>- Vision pipeline with multiple inter-dependencies.</a:t>
            </a:r>
            <a:r>
              <a:rPr lang="en-US" sz="2543" baseline="30000" dirty="0" smtClean="0">
                <a:solidFill>
                  <a:schemeClr val="bg1">
                    <a:lumMod val="50000"/>
                  </a:schemeClr>
                </a:solidFill>
                <a:ea typeface="Cambria Math" panose="02040503050406030204" pitchFamily="18" charset="0"/>
              </a:rPr>
              <a:t> </a:t>
            </a:r>
            <a:endParaRPr lang="en-US" sz="2543" dirty="0">
              <a:ea typeface="Cambria Math" panose="020405030504060302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0941016" y="21347098"/>
            <a:ext cx="1921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[1] hard to maintain, high probability of bugs, weakly documented or unit tested [2] fine tuned on the parkour dataset ? [3] re-injecting the estimated poses and torques into a simulator [4] dependencies = 4 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github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projects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endParaRPr lang="en-US" sz="1600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96" name="Rounded Rectangle 295"/>
          <p:cNvSpPr/>
          <p:nvPr/>
        </p:nvSpPr>
        <p:spPr>
          <a:xfrm>
            <a:off x="347789" y="17945621"/>
            <a:ext cx="29553681" cy="3998955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64865" y="1798306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47760" y="18580827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422329" y="19737253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1594947" y="19586904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TextBox 309"/>
          <p:cNvSpPr txBox="1"/>
          <p:nvPr/>
        </p:nvSpPr>
        <p:spPr>
          <a:xfrm>
            <a:off x="575584" y="18982211"/>
            <a:ext cx="2848660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Vicon</a:t>
            </a:r>
            <a:r>
              <a:rPr lang="en-US" sz="226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  / Force </a:t>
            </a:r>
            <a:r>
              <a:rPr lang="en-US" sz="2261" dirty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sensors</a:t>
            </a: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7641419"/>
            <a:ext cx="1181958" cy="1181958"/>
          </a:xfrm>
          <a:prstGeom prst="rect">
            <a:avLst/>
          </a:prstGeom>
        </p:spPr>
      </p:pic>
      <p:sp>
        <p:nvSpPr>
          <p:cNvPr id="332" name="TextBox 331"/>
          <p:cNvSpPr txBox="1"/>
          <p:nvPr/>
        </p:nvSpPr>
        <p:spPr>
          <a:xfrm>
            <a:off x="16133719" y="9231078"/>
            <a:ext cx="5084221" cy="17543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r>
              <a:rPr lang="en-US" sz="3600" i="1" dirty="0"/>
              <a:t> , </a:t>
            </a:r>
            <a:r>
              <a:rPr lang="en-US" sz="3600" i="1" dirty="0">
                <a:solidFill>
                  <a:schemeClr val="accent6"/>
                </a:solidFill>
              </a:rPr>
              <a:t>Forces</a:t>
            </a:r>
            <a:r>
              <a:rPr lang="en-US" sz="3600" i="1" dirty="0"/>
              <a:t>,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rgbClr val="C00000"/>
                </a:solidFill>
              </a:rPr>
              <a:t>Contacts </a:t>
            </a:r>
            <a:r>
              <a:rPr lang="en-US" sz="3600" i="1" dirty="0" smtClean="0"/>
              <a:t>, Camera pose</a:t>
            </a:r>
            <a:endParaRPr lang="en-US" sz="3600" i="1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15882460" y="3262598"/>
            <a:ext cx="12435552" cy="3728440"/>
            <a:chOff x="1504058" y="2336319"/>
            <a:chExt cx="8332467" cy="2498249"/>
          </a:xfrm>
        </p:grpSpPr>
        <p:grpSp>
          <p:nvGrpSpPr>
            <p:cNvPr id="159" name="Group 158"/>
            <p:cNvGrpSpPr/>
            <p:nvPr/>
          </p:nvGrpSpPr>
          <p:grpSpPr>
            <a:xfrm>
              <a:off x="1731652" y="3299832"/>
              <a:ext cx="6487729" cy="1229350"/>
              <a:chOff x="1731652" y="3299832"/>
              <a:chExt cx="6487729" cy="1229350"/>
            </a:xfrm>
          </p:grpSpPr>
          <p:cxnSp>
            <p:nvCxnSpPr>
              <p:cNvPr id="236" name="Straight Connector 235"/>
              <p:cNvCxnSpPr>
                <a:stCxn id="162" idx="2"/>
              </p:cNvCxnSpPr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78" idx="3"/>
              </p:cNvCxnSpPr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1731652" y="3299832"/>
                <a:ext cx="3274706" cy="12146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/>
            <p:cNvCxnSpPr/>
            <p:nvPr/>
          </p:nvCxnSpPr>
          <p:spPr>
            <a:xfrm>
              <a:off x="5930214" y="3299547"/>
              <a:ext cx="1096656" cy="109493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133733" y="3665240"/>
              <a:ext cx="1145379" cy="75602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6968919" y="4313350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219380" y="3522004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/>
            <p:cNvGrpSpPr/>
            <p:nvPr/>
          </p:nvGrpSpPr>
          <p:grpSpPr>
            <a:xfrm rot="19046886">
              <a:off x="8092509" y="2336319"/>
              <a:ext cx="1069476" cy="1641408"/>
              <a:chOff x="3609841" y="2413657"/>
              <a:chExt cx="969112" cy="1487372"/>
            </a:xfrm>
          </p:grpSpPr>
          <p:cxnSp>
            <p:nvCxnSpPr>
              <p:cNvPr id="231" name="Straight Connector 230"/>
              <p:cNvCxnSpPr/>
              <p:nvPr/>
            </p:nvCxnSpPr>
            <p:spPr>
              <a:xfrm>
                <a:off x="3776607" y="2413657"/>
                <a:ext cx="607910" cy="14873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232"/>
              <p:cNvSpPr/>
              <p:nvPr/>
            </p:nvSpPr>
            <p:spPr>
              <a:xfrm rot="20413037">
                <a:off x="3609841" y="2483101"/>
                <a:ext cx="453759" cy="1511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ounded Rectangle 233"/>
              <p:cNvSpPr/>
              <p:nvPr/>
            </p:nvSpPr>
            <p:spPr>
              <a:xfrm rot="20413037">
                <a:off x="4098494" y="3675278"/>
                <a:ext cx="480459" cy="16005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9" name="Straight Connector 168"/>
            <p:cNvCxnSpPr>
              <a:stCxn id="178" idx="2"/>
            </p:cNvCxnSpPr>
            <p:nvPr/>
          </p:nvCxnSpPr>
          <p:spPr>
            <a:xfrm flipH="1">
              <a:off x="5169690" y="3272767"/>
              <a:ext cx="617965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787655" y="3164851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5083484" y="3333244"/>
              <a:ext cx="0" cy="137674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4975568" y="3164153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V="1">
              <a:off x="8189262" y="3092500"/>
              <a:ext cx="166566" cy="325769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Curved Down Arrow 190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dirty="0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endParaRPr lang="en-US" sz="3200" dirty="0"/>
                </a:p>
              </p:txBody>
            </p:sp>
          </mc:Choice>
          <mc:Fallback xmlns=""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Connector 197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Freeform 203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Trapezoid 205"/>
            <p:cNvSpPr/>
            <p:nvPr/>
          </p:nvSpPr>
          <p:spPr>
            <a:xfrm rot="5400000" flipV="1">
              <a:off x="2206115" y="3577232"/>
              <a:ext cx="1213812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>
              <a:stCxn id="215" idx="6"/>
              <a:endCxn id="213" idx="2"/>
            </p:cNvCxnSpPr>
            <p:nvPr/>
          </p:nvCxnSpPr>
          <p:spPr>
            <a:xfrm>
              <a:off x="2639808" y="4192770"/>
              <a:ext cx="154478" cy="107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3" idx="5"/>
              <a:endCxn id="216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14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215" idx="4"/>
            </p:cNvCxnSpPr>
            <p:nvPr/>
          </p:nvCxnSpPr>
          <p:spPr>
            <a:xfrm flipH="1" flipV="1">
              <a:off x="2594022" y="4238556"/>
              <a:ext cx="14694" cy="31993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548236" y="4146984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blipFill>
                  <a:blip r:embed="rId5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blipFill>
                  <a:blip r:embed="rId57"/>
                  <a:stretch>
                    <a:fillRect l="-178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9" name="Group 218"/>
            <p:cNvGrpSpPr/>
            <p:nvPr/>
          </p:nvGrpSpPr>
          <p:grpSpPr>
            <a:xfrm>
              <a:off x="9002608" y="3780682"/>
              <a:ext cx="833917" cy="757600"/>
              <a:chOff x="8687874" y="3785436"/>
              <a:chExt cx="833917" cy="757600"/>
            </a:xfrm>
          </p:grpSpPr>
          <p:sp>
            <p:nvSpPr>
              <p:cNvPr id="227" name="Down Arrow 226"/>
              <p:cNvSpPr/>
              <p:nvPr/>
            </p:nvSpPr>
            <p:spPr>
              <a:xfrm>
                <a:off x="8687874" y="3785436"/>
                <a:ext cx="239094" cy="757600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7869211" y="2996783"/>
                  <a:ext cx="418593" cy="473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9211" y="2996783"/>
                  <a:ext cx="418593" cy="473999"/>
                </a:xfrm>
                <a:prstGeom prst="rect">
                  <a:avLst/>
                </a:prstGeom>
                <a:blipFill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blipFill>
                  <a:blip r:embed="rId60"/>
                  <a:stretch>
                    <a:fillRect l="-2703" r="-6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1" name="Picture 240"/>
          <p:cNvPicPr>
            <a:picLocks noChangeAspect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backgroundMark x1="49609" y1="54980" x2="49609" y2="54980"/>
                        <a14:backgroundMark x1="49609" y1="60254" x2="49609" y2="60254"/>
                        <a14:backgroundMark x1="49609" y1="65430" x2="49609" y2="65430"/>
                        <a14:backgroundMark x1="49805" y1="70898" x2="49805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44" y="7889230"/>
            <a:ext cx="802300" cy="802300"/>
          </a:xfrm>
          <a:prstGeom prst="rect">
            <a:avLst/>
          </a:prstGeom>
          <a:noFill/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20703" y1="52441" x2="20703" y2="52441"/>
                        <a14:foregroundMark x1="26563" y1="52930" x2="26563" y2="52930"/>
                        <a14:foregroundMark x1="31348" y1="52930" x2="31348" y2="52930"/>
                        <a14:foregroundMark x1="36621" y1="52051" x2="36621" y2="52051"/>
                        <a14:foregroundMark x1="14551" y1="50977" x2="14551" y2="50977"/>
                        <a14:foregroundMark x1="48828" y1="51367" x2="48828" y2="51367"/>
                        <a14:foregroundMark x1="66504" y1="50488" x2="66504" y2="50488"/>
                        <a14:foregroundMark x1="73438" y1="51367" x2="73438" y2="54004"/>
                        <a14:foregroundMark x1="77832" y1="50488" x2="78613" y2="53320"/>
                        <a14:foregroundMark x1="82422" y1="49707" x2="83691" y2="53125"/>
                        <a14:foregroundMark x1="87793" y1="48340" x2="87793" y2="48340"/>
                        <a14:backgroundMark x1="45801" y1="20996" x2="45801" y2="20996"/>
                        <a14:backgroundMark x1="31543" y1="28320" x2="51367" y2="2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81" y="7856601"/>
            <a:ext cx="780826" cy="898372"/>
          </a:xfrm>
          <a:prstGeom prst="rect">
            <a:avLst/>
          </a:prstGeom>
          <a:noFill/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10000" b="90000" l="10000" r="90000">
                        <a14:foregroundMark x1="61523" y1="40625" x2="56543" y2="44824"/>
                        <a14:foregroundMark x1="67773" y1="33398" x2="70508" y2="27637"/>
                        <a14:foregroundMark x1="62835" y1="27969" x2="58621" y2="26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55" y="7913915"/>
            <a:ext cx="666517" cy="703222"/>
          </a:xfrm>
          <a:prstGeom prst="rect">
            <a:avLst/>
          </a:prstGeom>
          <a:noFill/>
        </p:spPr>
      </p:pic>
      <p:sp>
        <p:nvSpPr>
          <p:cNvPr id="73" name="Right Brace 72"/>
          <p:cNvSpPr/>
          <p:nvPr/>
        </p:nvSpPr>
        <p:spPr>
          <a:xfrm rot="5400000">
            <a:off x="6963701" y="4203890"/>
            <a:ext cx="573938" cy="12448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8769880" y="10310131"/>
            <a:ext cx="1966949" cy="1444826"/>
            <a:chOff x="4213928" y="9924433"/>
            <a:chExt cx="1966949" cy="1444826"/>
          </a:xfrm>
        </p:grpSpPr>
        <p:grpSp>
          <p:nvGrpSpPr>
            <p:cNvPr id="101" name="Group 100"/>
            <p:cNvGrpSpPr/>
            <p:nvPr/>
          </p:nvGrpSpPr>
          <p:grpSpPr>
            <a:xfrm flipH="1">
              <a:off x="5311063" y="9924433"/>
              <a:ext cx="869814" cy="1444826"/>
              <a:chOff x="5107503" y="10157804"/>
              <a:chExt cx="590307" cy="1137111"/>
            </a:xfrm>
          </p:grpSpPr>
          <p:grpSp>
            <p:nvGrpSpPr>
              <p:cNvPr id="251" name="Groupe 303"/>
              <p:cNvGrpSpPr/>
              <p:nvPr/>
            </p:nvGrpSpPr>
            <p:grpSpPr>
              <a:xfrm>
                <a:off x="5187631" y="10412805"/>
                <a:ext cx="434098" cy="882110"/>
                <a:chOff x="802541" y="1108964"/>
                <a:chExt cx="1117847" cy="2271527"/>
              </a:xfrm>
            </p:grpSpPr>
            <p:cxnSp>
              <p:nvCxnSpPr>
                <p:cNvPr id="252" name="Connecteur droit 304"/>
                <p:cNvCxnSpPr>
                  <a:stCxn id="256" idx="4"/>
                  <a:endCxn id="255" idx="0"/>
                </p:cNvCxnSpPr>
                <p:nvPr/>
              </p:nvCxnSpPr>
              <p:spPr>
                <a:xfrm flipH="1">
                  <a:off x="1674026" y="2571085"/>
                  <a:ext cx="4738" cy="467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Ellipse 305"/>
                <p:cNvSpPr/>
                <p:nvPr/>
              </p:nvSpPr>
              <p:spPr>
                <a:xfrm>
                  <a:off x="1636066" y="3038136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306"/>
                <p:cNvSpPr/>
                <p:nvPr/>
              </p:nvSpPr>
              <p:spPr>
                <a:xfrm rot="723864">
                  <a:off x="1648738" y="2496003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307"/>
                <p:cNvSpPr/>
                <p:nvPr/>
              </p:nvSpPr>
              <p:spPr>
                <a:xfrm>
                  <a:off x="1273628" y="3267608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59" name="Connecteur droit 308"/>
                <p:cNvCxnSpPr>
                  <a:stCxn id="255" idx="4"/>
                  <a:endCxn id="258" idx="0"/>
                </p:cNvCxnSpPr>
                <p:nvPr/>
              </p:nvCxnSpPr>
              <p:spPr>
                <a:xfrm flipH="1">
                  <a:off x="1311587" y="3114055"/>
                  <a:ext cx="362438" cy="1535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eur droit 309"/>
                <p:cNvCxnSpPr/>
                <p:nvPr/>
              </p:nvCxnSpPr>
              <p:spPr>
                <a:xfrm>
                  <a:off x="1335641" y="3307492"/>
                  <a:ext cx="127473" cy="729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310"/>
                <p:cNvCxnSpPr>
                  <a:stCxn id="265" idx="4"/>
                  <a:endCxn id="264" idx="0"/>
                </p:cNvCxnSpPr>
                <p:nvPr/>
              </p:nvCxnSpPr>
              <p:spPr>
                <a:xfrm>
                  <a:off x="1373183" y="2497872"/>
                  <a:ext cx="1181" cy="466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Ellipse 311"/>
                <p:cNvSpPr/>
                <p:nvPr/>
              </p:nvSpPr>
              <p:spPr>
                <a:xfrm>
                  <a:off x="1336404" y="296450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312"/>
                <p:cNvSpPr/>
                <p:nvPr/>
              </p:nvSpPr>
              <p:spPr>
                <a:xfrm rot="512030">
                  <a:off x="1340856" y="2422372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313"/>
                <p:cNvSpPr/>
                <p:nvPr/>
              </p:nvSpPr>
              <p:spPr>
                <a:xfrm>
                  <a:off x="802541" y="3170663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67" name="Connecteur droit 314"/>
                <p:cNvCxnSpPr>
                  <a:stCxn id="264" idx="4"/>
                </p:cNvCxnSpPr>
                <p:nvPr/>
              </p:nvCxnSpPr>
              <p:spPr>
                <a:xfrm flipH="1">
                  <a:off x="878460" y="3040425"/>
                  <a:ext cx="495903" cy="1557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necteur droit 315"/>
                <p:cNvCxnSpPr/>
                <p:nvPr/>
              </p:nvCxnSpPr>
              <p:spPr>
                <a:xfrm>
                  <a:off x="831024" y="3241628"/>
                  <a:ext cx="117628" cy="815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Ellipse 316"/>
                <p:cNvSpPr/>
                <p:nvPr/>
              </p:nvSpPr>
              <p:spPr>
                <a:xfrm rot="21240000">
                  <a:off x="1265170" y="1635714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317"/>
                <p:cNvSpPr/>
                <p:nvPr/>
              </p:nvSpPr>
              <p:spPr>
                <a:xfrm rot="1041908">
                  <a:off x="1736069" y="175112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76" name="Connecteur droit 318"/>
                <p:cNvCxnSpPr>
                  <a:stCxn id="265" idx="1"/>
                  <a:endCxn id="272" idx="4"/>
                </p:cNvCxnSpPr>
                <p:nvPr/>
              </p:nvCxnSpPr>
              <p:spPr>
                <a:xfrm flipH="1" flipV="1">
                  <a:off x="1307098" y="1711426"/>
                  <a:ext cx="49156" cy="7183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 droit 319"/>
                <p:cNvCxnSpPr>
                  <a:stCxn id="265" idx="6"/>
                  <a:endCxn id="256" idx="2"/>
                </p:cNvCxnSpPr>
                <p:nvPr/>
              </p:nvCxnSpPr>
              <p:spPr>
                <a:xfrm>
                  <a:off x="1416356" y="2465965"/>
                  <a:ext cx="233220" cy="600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 droit 320"/>
                <p:cNvCxnSpPr>
                  <a:stCxn id="256" idx="0"/>
                  <a:endCxn id="275" idx="4"/>
                </p:cNvCxnSpPr>
                <p:nvPr/>
              </p:nvCxnSpPr>
              <p:spPr>
                <a:xfrm flipV="1">
                  <a:off x="1694632" y="1825317"/>
                  <a:ext cx="68067" cy="6715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Connecteur droit 321"/>
                <p:cNvCxnSpPr>
                  <a:stCxn id="272" idx="6"/>
                  <a:endCxn id="275" idx="2"/>
                </p:cNvCxnSpPr>
                <p:nvPr/>
              </p:nvCxnSpPr>
              <p:spPr>
                <a:xfrm>
                  <a:off x="1340882" y="1669706"/>
                  <a:ext cx="396917" cy="108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Ellipse 323"/>
                <p:cNvSpPr/>
                <p:nvPr/>
              </p:nvSpPr>
              <p:spPr>
                <a:xfrm rot="2520000">
                  <a:off x="1364361" y="110896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4" name="Connecteur droit 324"/>
                <p:cNvCxnSpPr/>
                <p:nvPr/>
              </p:nvCxnSpPr>
              <p:spPr>
                <a:xfrm flipH="1">
                  <a:off x="916464" y="1175570"/>
                  <a:ext cx="488909" cy="27153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Connecteur droit 326"/>
                <p:cNvCxnSpPr>
                  <a:stCxn id="288" idx="1"/>
                  <a:endCxn id="275" idx="5"/>
                </p:cNvCxnSpPr>
                <p:nvPr/>
              </p:nvCxnSpPr>
              <p:spPr>
                <a:xfrm flipH="1" flipV="1">
                  <a:off x="1791636" y="1822717"/>
                  <a:ext cx="27934" cy="4351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Ellipse 327"/>
                <p:cNvSpPr/>
                <p:nvPr/>
              </p:nvSpPr>
              <p:spPr>
                <a:xfrm rot="2352627">
                  <a:off x="1785439" y="225769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9" name="Connecteur droit 328"/>
                <p:cNvCxnSpPr>
                  <a:stCxn id="290" idx="1"/>
                  <a:endCxn id="288" idx="5"/>
                </p:cNvCxnSpPr>
                <p:nvPr/>
              </p:nvCxnSpPr>
              <p:spPr>
                <a:xfrm flipH="1" flipV="1">
                  <a:off x="1827228" y="2333422"/>
                  <a:ext cx="48954" cy="4056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Ellipse 329"/>
                <p:cNvSpPr/>
                <p:nvPr/>
              </p:nvSpPr>
              <p:spPr>
                <a:xfrm rot="2131779">
                  <a:off x="1844468" y="273850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323"/>
                <p:cNvSpPr/>
                <p:nvPr/>
              </p:nvSpPr>
              <p:spPr>
                <a:xfrm rot="2520000">
                  <a:off x="857084" y="1416981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323"/>
                <p:cNvSpPr/>
                <p:nvPr/>
              </p:nvSpPr>
              <p:spPr>
                <a:xfrm rot="2520000">
                  <a:off x="1314059" y="2940977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323"/>
                <p:cNvSpPr/>
                <p:nvPr/>
              </p:nvSpPr>
              <p:spPr>
                <a:xfrm rot="2520000">
                  <a:off x="1604328" y="301458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5" name="Connecteur droit 325"/>
                <p:cNvCxnSpPr>
                  <a:endCxn id="272" idx="1"/>
                </p:cNvCxnSpPr>
                <p:nvPr/>
              </p:nvCxnSpPr>
              <p:spPr>
                <a:xfrm>
                  <a:off x="884396" y="1483050"/>
                  <a:ext cx="389237" cy="1667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BEBA8EAE-BF5A-486C-A8C5-ECC9F3942E4B}">
                    <a14:imgProps xmlns:a14="http://schemas.microsoft.com/office/drawing/2010/main">
                      <a14:imgLayer r:embed="rId64">
                        <a14:imgEffect>
                          <a14:backgroundRemoval t="10000" b="90000" l="10000" r="90000">
                            <a14:foregroundMark x1="20703" y1="52441" x2="20703" y2="52441"/>
                            <a14:foregroundMark x1="26563" y1="52930" x2="26563" y2="52930"/>
                            <a14:foregroundMark x1="31348" y1="52930" x2="31348" y2="52930"/>
                            <a14:foregroundMark x1="36621" y1="52051" x2="36621" y2="52051"/>
                            <a14:foregroundMark x1="14551" y1="50977" x2="14551" y2="50977"/>
                            <a14:foregroundMark x1="48828" y1="51367" x2="48828" y2="51367"/>
                            <a14:foregroundMark x1="66504" y1="50488" x2="66504" y2="50488"/>
                            <a14:foregroundMark x1="73438" y1="51367" x2="73438" y2="54004"/>
                            <a14:foregroundMark x1="77832" y1="50488" x2="78613" y2="53320"/>
                            <a14:foregroundMark x1="82422" y1="49707" x2="83691" y2="53125"/>
                            <a14:foregroundMark x1="87793" y1="48340" x2="87793" y2="48340"/>
                            <a14:backgroundMark x1="45801" y1="20996" x2="45801" y2="20996"/>
                            <a14:backgroundMark x1="31543" y1="28320" x2="51367" y2="200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503" y="10157804"/>
                <a:ext cx="590307" cy="471412"/>
              </a:xfrm>
              <a:prstGeom prst="rect">
                <a:avLst/>
              </a:prstGeom>
              <a:noFill/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4213928" y="10290673"/>
              <a:ext cx="1804473" cy="943802"/>
              <a:chOff x="4213928" y="10290673"/>
              <a:chExt cx="1804473" cy="943802"/>
            </a:xfrm>
          </p:grpSpPr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67" cstate="print">
                <a:extLst>
                  <a:ext uri="{BEBA8EAE-BF5A-486C-A8C5-ECC9F3942E4B}">
                    <a14:imgProps xmlns:a14="http://schemas.microsoft.com/office/drawing/2010/main">
                      <a14:imgLayer r:embed="rId68">
                        <a14:imgEffect>
                          <a14:backgroundRemoval t="9961" b="89941" l="1563" r="89941">
                            <a14:foregroundMark x1="25684" y1="41992" x2="26855" y2="47949"/>
                            <a14:foregroundMark x1="25488" y1="35059" x2="25488" y2="35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13928" y="10290673"/>
                <a:ext cx="541850" cy="582591"/>
              </a:xfrm>
              <a:prstGeom prst="rect">
                <a:avLst/>
              </a:prstGeom>
            </p:spPr>
          </p:pic>
          <p:sp>
            <p:nvSpPr>
              <p:cNvPr id="105" name="Trapezoid 104"/>
              <p:cNvSpPr/>
              <p:nvPr/>
            </p:nvSpPr>
            <p:spPr>
              <a:xfrm rot="16200000" flipV="1">
                <a:off x="4636318" y="10397574"/>
                <a:ext cx="497179" cy="398769"/>
              </a:xfrm>
              <a:prstGeom prst="trapezoid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rved Up Arrow 105"/>
              <p:cNvSpPr/>
              <p:nvPr/>
            </p:nvSpPr>
            <p:spPr>
              <a:xfrm rot="10162493">
                <a:off x="5628838" y="10447624"/>
                <a:ext cx="231497" cy="173754"/>
              </a:xfrm>
              <a:prstGeom prst="curvedUpArrow">
                <a:avLst>
                  <a:gd name="adj1" fmla="val 25000"/>
                  <a:gd name="adj2" fmla="val 70616"/>
                  <a:gd name="adj3" fmla="val 25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5995341" y="10896765"/>
                <a:ext cx="23060" cy="33771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482719" y="10542010"/>
                <a:ext cx="920589" cy="2748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477499" y="10541063"/>
                <a:ext cx="971867" cy="6779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0" name="Group 1029"/>
          <p:cNvGrpSpPr/>
          <p:nvPr/>
        </p:nvGrpSpPr>
        <p:grpSpPr>
          <a:xfrm>
            <a:off x="609565" y="3267460"/>
            <a:ext cx="7377386" cy="2754530"/>
            <a:chOff x="601294" y="3279299"/>
            <a:chExt cx="7377386" cy="2754530"/>
          </a:xfrm>
        </p:grpSpPr>
        <p:grpSp>
          <p:nvGrpSpPr>
            <p:cNvPr id="1029" name="Group 1028"/>
            <p:cNvGrpSpPr/>
            <p:nvPr/>
          </p:nvGrpSpPr>
          <p:grpSpPr>
            <a:xfrm>
              <a:off x="601294" y="3279299"/>
              <a:ext cx="6617560" cy="2730949"/>
              <a:chOff x="615769" y="3253503"/>
              <a:chExt cx="6617560" cy="2730949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769" y="3276796"/>
                <a:ext cx="3216727" cy="2694082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64333" y="3253503"/>
                <a:ext cx="3268996" cy="273094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5730494" y="5661446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DIGITAL TWIN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1733746" y="5664497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POSE ESTIMATION</a:t>
              </a:r>
              <a:endParaRPr lang="en-US" dirty="0"/>
            </a:p>
          </p:txBody>
        </p:sp>
      </p:grpSp>
      <p:sp>
        <p:nvSpPr>
          <p:cNvPr id="124" name="Circular Arrow 123"/>
          <p:cNvSpPr/>
          <p:nvPr/>
        </p:nvSpPr>
        <p:spPr>
          <a:xfrm rot="5400000">
            <a:off x="8050129" y="10607326"/>
            <a:ext cx="466604" cy="894814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20384431" y="13465592"/>
                <a:ext cx="750904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sz="48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4431" y="13465592"/>
                <a:ext cx="7509042" cy="738664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" name="Picture 351"/>
          <p:cNvPicPr>
            <a:picLocks noChangeAspect="1"/>
          </p:cNvPicPr>
          <p:nvPr/>
        </p:nvPicPr>
        <p:blipFill rotWithShape="1">
          <a:blip r:embed="rId72" cstate="print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22019924" y="9125983"/>
            <a:ext cx="378768" cy="465782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26275017" y="1222347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 smtClean="0"/>
              <a:t>Constraints</a:t>
            </a:r>
            <a:endParaRPr lang="en-US" sz="2826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TextBox 1027"/>
              <p:cNvSpPr txBox="1"/>
              <p:nvPr/>
            </p:nvSpPr>
            <p:spPr>
              <a:xfrm>
                <a:off x="513488" y="13203065"/>
                <a:ext cx="8408132" cy="1968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28" name="TextBox 10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8" y="13203065"/>
                <a:ext cx="8408132" cy="1968296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1" name="Rectangle 1030"/>
          <p:cNvSpPr/>
          <p:nvPr/>
        </p:nvSpPr>
        <p:spPr>
          <a:xfrm>
            <a:off x="505768" y="12966317"/>
            <a:ext cx="21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2D </a:t>
            </a:r>
            <a:r>
              <a:rPr lang="en-US" i="1" dirty="0" err="1" smtClean="0"/>
              <a:t>reprojection</a:t>
            </a:r>
            <a:r>
              <a:rPr lang="en-US" i="1" dirty="0" smtClean="0"/>
              <a:t> error</a:t>
            </a:r>
            <a:endParaRPr lang="en-US" i="1" dirty="0"/>
          </a:p>
        </p:txBody>
      </p:sp>
      <p:sp>
        <p:nvSpPr>
          <p:cNvPr id="360" name="TextBox 359"/>
          <p:cNvSpPr txBox="1"/>
          <p:nvPr/>
        </p:nvSpPr>
        <p:spPr>
          <a:xfrm>
            <a:off x="486908" y="1222347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Data fidelity</a:t>
            </a:r>
          </a:p>
        </p:txBody>
      </p:sp>
      <p:cxnSp>
        <p:nvCxnSpPr>
          <p:cNvPr id="361" name="Straight Connector 360"/>
          <p:cNvCxnSpPr/>
          <p:nvPr/>
        </p:nvCxnSpPr>
        <p:spPr>
          <a:xfrm>
            <a:off x="9301635" y="12398603"/>
            <a:ext cx="0" cy="48318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/>
          <p:cNvSpPr/>
          <p:nvPr/>
        </p:nvSpPr>
        <p:spPr>
          <a:xfrm>
            <a:off x="505768" y="15098438"/>
            <a:ext cx="281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3D forward kinematics error</a:t>
            </a:r>
            <a:endParaRPr lang="en-US" i="1" dirty="0"/>
          </a:p>
        </p:txBody>
      </p:sp>
      <p:sp>
        <p:nvSpPr>
          <p:cNvPr id="1032" name="Rectangle 1031"/>
          <p:cNvSpPr/>
          <p:nvPr/>
        </p:nvSpPr>
        <p:spPr>
          <a:xfrm>
            <a:off x="20370909" y="12723230"/>
            <a:ext cx="5840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(1) Lagrange dynamics constraints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6" name="TextBox 365"/>
              <p:cNvSpPr txBox="1"/>
              <p:nvPr/>
            </p:nvSpPr>
            <p:spPr>
              <a:xfrm>
                <a:off x="9798570" y="12821600"/>
                <a:ext cx="10379381" cy="16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smooth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570" y="12821600"/>
                <a:ext cx="10379381" cy="1655646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/>
              <p:cNvSpPr txBox="1"/>
              <p:nvPr/>
            </p:nvSpPr>
            <p:spPr>
              <a:xfrm>
                <a:off x="10346406" y="14739229"/>
                <a:ext cx="6144977" cy="7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GMM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7" name="TextBox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6" y="14739229"/>
                <a:ext cx="6144977" cy="787908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/>
              <p:cNvSpPr txBox="1"/>
              <p:nvPr/>
            </p:nvSpPr>
            <p:spPr>
              <a:xfrm>
                <a:off x="10108771" y="16001248"/>
                <a:ext cx="4426295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torque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71" y="16001248"/>
                <a:ext cx="4426295" cy="775149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032"/>
          <p:cNvSpPr/>
          <p:nvPr/>
        </p:nvSpPr>
        <p:spPr>
          <a:xfrm>
            <a:off x="12660774" y="15424668"/>
            <a:ext cx="369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Negative </a:t>
            </a:r>
            <a:r>
              <a:rPr lang="en-US" sz="2000" i="1" dirty="0">
                <a:latin typeface="+mj-lt"/>
              </a:rPr>
              <a:t>log likelihood of the pose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12873447" y="16704433"/>
            <a:ext cx="1543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j-lt"/>
              </a:rPr>
              <a:t>Torque norm </a:t>
            </a:r>
            <a:endParaRPr lang="en-US" sz="2000" i="1" dirty="0">
              <a:latin typeface="+mj-lt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13857845" y="1388286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16911266" y="13862223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  <p:sp>
        <p:nvSpPr>
          <p:cNvPr id="373" name="Rounded Rectangle 372"/>
          <p:cNvSpPr/>
          <p:nvPr/>
        </p:nvSpPr>
        <p:spPr>
          <a:xfrm>
            <a:off x="443590" y="22199112"/>
            <a:ext cx="10081494" cy="3312958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74" name="TextBox 373"/>
          <p:cNvSpPr txBox="1"/>
          <p:nvPr/>
        </p:nvSpPr>
        <p:spPr>
          <a:xfrm>
            <a:off x="565436" y="22199109"/>
            <a:ext cx="15538164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Simplifications</a:t>
            </a:r>
            <a:r>
              <a:rPr lang="en-US" sz="2826" dirty="0" smtClean="0"/>
              <a:t> </a:t>
            </a:r>
          </a:p>
          <a:p>
            <a:r>
              <a:rPr lang="en-US" sz="2826" dirty="0" smtClean="0"/>
              <a:t>Arm </a:t>
            </a:r>
            <a:r>
              <a:rPr lang="en-US" sz="2826" dirty="0"/>
              <a:t>model, No objects, Static calibrated </a:t>
            </a:r>
            <a:r>
              <a:rPr lang="en-US" sz="2826" dirty="0" smtClean="0"/>
              <a:t>camera</a:t>
            </a:r>
            <a:endParaRPr lang="en-US" sz="2826" dirty="0"/>
          </a:p>
        </p:txBody>
      </p:sp>
      <p:pic>
        <p:nvPicPr>
          <p:cNvPr id="375" name="Picture 374"/>
          <p:cNvPicPr>
            <a:picLocks noChangeAspect="1"/>
          </p:cNvPicPr>
          <p:nvPr/>
        </p:nvPicPr>
        <p:blipFill>
          <a:blip r:embed="rId78" cstate="print">
            <a:extLst>
              <a:ext uri="{BEBA8EAE-BF5A-486C-A8C5-ECC9F3942E4B}">
                <a14:imgProps xmlns:a14="http://schemas.microsoft.com/office/drawing/2010/main">
                  <a14:imgLayer r:embed="rId79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63" y="23390979"/>
            <a:ext cx="1618254" cy="1618254"/>
          </a:xfrm>
          <a:prstGeom prst="rect">
            <a:avLst/>
          </a:prstGeom>
        </p:spPr>
      </p:pic>
      <p:pic>
        <p:nvPicPr>
          <p:cNvPr id="376" name="Picture 375"/>
          <p:cNvPicPr>
            <a:picLocks noChangeAspect="1"/>
          </p:cNvPicPr>
          <p:nvPr/>
        </p:nvPicPr>
        <p:blipFill>
          <a:blip r:embed="rId80" cstate="print">
            <a:extLst>
              <a:ext uri="{BEBA8EAE-BF5A-486C-A8C5-ECC9F3942E4B}">
                <a14:imgProps xmlns:a14="http://schemas.microsoft.com/office/drawing/2010/main">
                  <a14:imgLayer r:embed="rId8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3" y="23565050"/>
            <a:ext cx="1313075" cy="1313075"/>
          </a:xfrm>
          <a:prstGeom prst="rect">
            <a:avLst/>
          </a:prstGeom>
        </p:spPr>
      </p:pic>
      <p:cxnSp>
        <p:nvCxnSpPr>
          <p:cNvPr id="377" name="Straight Connector 376"/>
          <p:cNvCxnSpPr>
            <a:stCxn id="379" idx="5"/>
          </p:cNvCxnSpPr>
          <p:nvPr/>
        </p:nvCxnSpPr>
        <p:spPr>
          <a:xfrm>
            <a:off x="1234827" y="24182661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1818628" y="23915896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Oval 378"/>
          <p:cNvSpPr/>
          <p:nvPr/>
        </p:nvSpPr>
        <p:spPr>
          <a:xfrm>
            <a:off x="1130833" y="24080980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0" name="Oval 379"/>
          <p:cNvSpPr/>
          <p:nvPr/>
        </p:nvSpPr>
        <p:spPr>
          <a:xfrm>
            <a:off x="1801062" y="24547543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81" name="Oval 380"/>
          <p:cNvSpPr/>
          <p:nvPr/>
        </p:nvSpPr>
        <p:spPr>
          <a:xfrm>
            <a:off x="1757710" y="23864946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382" name="Picture 381"/>
          <p:cNvPicPr>
            <a:picLocks noChangeAspect="1"/>
          </p:cNvPicPr>
          <p:nvPr/>
        </p:nvPicPr>
        <p:blipFill rotWithShape="1">
          <a:blip r:embed="rId82" cstate="print">
            <a:extLst>
              <a:ext uri="{BEBA8EAE-BF5A-486C-A8C5-ECC9F3942E4B}">
                <a14:imgProps xmlns:a14="http://schemas.microsoft.com/office/drawing/2010/main">
                  <a14:imgLayer r:embed="rId83">
                    <a14:imgEffect>
                      <a14:backgroundRemoval t="9961" b="75781" l="9961" r="89941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4748892" y="23706248"/>
            <a:ext cx="972610" cy="999173"/>
          </a:xfrm>
          <a:prstGeom prst="rect">
            <a:avLst/>
          </a:prstGeom>
        </p:spPr>
      </p:pic>
      <p:grpSp>
        <p:nvGrpSpPr>
          <p:cNvPr id="1045" name="Group 1044"/>
          <p:cNvGrpSpPr/>
          <p:nvPr/>
        </p:nvGrpSpPr>
        <p:grpSpPr>
          <a:xfrm>
            <a:off x="2256822" y="23128701"/>
            <a:ext cx="1966985" cy="2263096"/>
            <a:chOff x="4730133" y="19852542"/>
            <a:chExt cx="1966985" cy="2263096"/>
          </a:xfrm>
        </p:grpSpPr>
        <p:pic>
          <p:nvPicPr>
            <p:cNvPr id="383" name="Picture 382"/>
            <p:cNvPicPr>
              <a:picLocks noChangeAspect="1"/>
            </p:cNvPicPr>
            <p:nvPr/>
          </p:nvPicPr>
          <p:blipFill>
            <a:blip r:embed="rId84" cstate="print">
              <a:extLst>
                <a:ext uri="{BEBA8EAE-BF5A-486C-A8C5-ECC9F3942E4B}">
                  <a14:imgProps xmlns:a14="http://schemas.microsoft.com/office/drawing/2010/main">
                    <a14:imgLayer r:embed="rId64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133" y="19852542"/>
              <a:ext cx="1966985" cy="2263096"/>
            </a:xfrm>
            <a:prstGeom prst="rect">
              <a:avLst/>
            </a:prstGeom>
            <a:noFill/>
          </p:spPr>
        </p:pic>
        <p:grpSp>
          <p:nvGrpSpPr>
            <p:cNvPr id="1044" name="Group 1043"/>
            <p:cNvGrpSpPr/>
            <p:nvPr/>
          </p:nvGrpSpPr>
          <p:grpSpPr>
            <a:xfrm>
              <a:off x="5521396" y="20779654"/>
              <a:ext cx="475033" cy="450030"/>
              <a:chOff x="5510032" y="20888648"/>
              <a:chExt cx="475033" cy="450030"/>
            </a:xfrm>
          </p:grpSpPr>
          <p:cxnSp>
            <p:nvCxnSpPr>
              <p:cNvPr id="1035" name="Straight Connector 1034"/>
              <p:cNvCxnSpPr/>
              <p:nvPr/>
            </p:nvCxnSpPr>
            <p:spPr>
              <a:xfrm flipV="1">
                <a:off x="5521109" y="20903464"/>
                <a:ext cx="463956" cy="407541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5510032" y="20888648"/>
                <a:ext cx="457465" cy="45003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49" name="Picture 1048"/>
          <p:cNvPicPr>
            <a:picLocks noChangeAspect="1"/>
          </p:cNvPicPr>
          <p:nvPr/>
        </p:nvPicPr>
        <p:blipFill rotWithShape="1"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0"/>
          <a:stretch/>
        </p:blipFill>
        <p:spPr>
          <a:xfrm>
            <a:off x="4010716" y="26827939"/>
            <a:ext cx="5969864" cy="5525785"/>
          </a:xfrm>
          <a:prstGeom prst="rect">
            <a:avLst/>
          </a:prstGeom>
        </p:spPr>
      </p:pic>
      <p:grpSp>
        <p:nvGrpSpPr>
          <p:cNvPr id="398" name="Group 397"/>
          <p:cNvGrpSpPr/>
          <p:nvPr/>
        </p:nvGrpSpPr>
        <p:grpSpPr>
          <a:xfrm>
            <a:off x="565436" y="26641013"/>
            <a:ext cx="3080883" cy="4582967"/>
            <a:chOff x="38698016" y="5304202"/>
            <a:chExt cx="3873795" cy="5762463"/>
          </a:xfrm>
        </p:grpSpPr>
        <p:pic>
          <p:nvPicPr>
            <p:cNvPr id="399" name="Picture 398"/>
            <p:cNvPicPr>
              <a:picLocks noChangeAspect="1"/>
            </p:cNvPicPr>
            <p:nvPr/>
          </p:nvPicPr>
          <p:blipFill>
            <a:blip r:embed="rId86" cstate="print">
              <a:extLst>
                <a:ext uri="{BEBA8EAE-BF5A-486C-A8C5-ECC9F3942E4B}">
                  <a14:imgProps xmlns:a14="http://schemas.microsoft.com/office/drawing/2010/main">
                    <a14:imgLayer r:embed="rId8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400" name="Group 399"/>
            <p:cNvGrpSpPr/>
            <p:nvPr/>
          </p:nvGrpSpPr>
          <p:grpSpPr>
            <a:xfrm>
              <a:off x="38698016" y="6569815"/>
              <a:ext cx="3873795" cy="4496850"/>
              <a:chOff x="39083094" y="6658019"/>
              <a:chExt cx="3380739" cy="3924491"/>
            </a:xfrm>
          </p:grpSpPr>
          <p:sp>
            <p:nvSpPr>
              <p:cNvPr id="402" name="Rounded Rectangle 401"/>
              <p:cNvSpPr/>
              <p:nvPr/>
            </p:nvSpPr>
            <p:spPr>
              <a:xfrm>
                <a:off x="39357506" y="7062610"/>
                <a:ext cx="2605177" cy="2513777"/>
              </a:xfrm>
              <a:prstGeom prst="roundRect">
                <a:avLst/>
              </a:prstGeom>
              <a:solidFill>
                <a:srgbClr val="8FAADC"/>
              </a:solidFill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978" dirty="0" smtClean="0">
                    <a:solidFill>
                      <a:schemeClr val="bg1"/>
                    </a:solidFill>
                  </a:rPr>
                  <a:t>2D </a:t>
                </a:r>
                <a:r>
                  <a:rPr lang="en-US" sz="1978" dirty="0">
                    <a:solidFill>
                      <a:schemeClr val="bg1"/>
                    </a:solidFill>
                  </a:rPr>
                  <a:t>&amp; 3D POSE</a:t>
                </a:r>
              </a:p>
              <a:p>
                <a:pPr algn="ctr"/>
                <a:r>
                  <a:rPr lang="en-US" sz="1978" dirty="0">
                    <a:solidFill>
                      <a:schemeClr val="bg1"/>
                    </a:solidFill>
                  </a:rPr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bg1">
                        <a:lumMod val="85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  <a:p>
                <a:pPr algn="ctr"/>
                <a:endParaRPr lang="en-US" sz="1978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3" name="Straight Arrow Connector 402"/>
              <p:cNvCxnSpPr/>
              <p:nvPr/>
            </p:nvCxnSpPr>
            <p:spPr>
              <a:xfrm>
                <a:off x="39922491" y="9820760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TextBox 403"/>
              <p:cNvSpPr txBox="1"/>
              <p:nvPr/>
            </p:nvSpPr>
            <p:spPr>
              <a:xfrm>
                <a:off x="39083094" y="10211005"/>
                <a:ext cx="3380739" cy="37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2D POSITIONS</a:t>
                </a:r>
                <a:endParaRPr lang="en-US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405" name="Picture 4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406" name="Picture 40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407" name="TextBox 406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</a:p>
            </p:txBody>
          </p:sp>
          <p:cxnSp>
            <p:nvCxnSpPr>
              <p:cNvPr id="408" name="Elbow Connector 407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" name="Rectangle 408"/>
              <p:cNvSpPr/>
              <p:nvPr/>
            </p:nvSpPr>
            <p:spPr>
              <a:xfrm>
                <a:off x="40643230" y="10190479"/>
                <a:ext cx="1497278" cy="371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3D POSITIONS</a:t>
                </a:r>
              </a:p>
            </p:txBody>
          </p:sp>
          <p:cxnSp>
            <p:nvCxnSpPr>
              <p:cNvPr id="410" name="Straight Arrow Connector 409"/>
              <p:cNvCxnSpPr/>
              <p:nvPr/>
            </p:nvCxnSpPr>
            <p:spPr>
              <a:xfrm>
                <a:off x="41317521" y="979371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1" name="Rounded Rectangle 410"/>
          <p:cNvSpPr/>
          <p:nvPr/>
        </p:nvSpPr>
        <p:spPr>
          <a:xfrm>
            <a:off x="443590" y="25828049"/>
            <a:ext cx="10069782" cy="9034347"/>
          </a:xfrm>
          <a:prstGeom prst="roundRect">
            <a:avLst>
              <a:gd name="adj" fmla="val 453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12" name="TextBox 411"/>
          <p:cNvSpPr txBox="1"/>
          <p:nvPr/>
        </p:nvSpPr>
        <p:spPr>
          <a:xfrm>
            <a:off x="628813" y="25934521"/>
            <a:ext cx="28371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System </a:t>
            </a:r>
            <a:r>
              <a:rPr lang="en-US" sz="2826" b="1" u="sng" dirty="0"/>
              <a:t>O</a:t>
            </a:r>
            <a:r>
              <a:rPr lang="en-US" sz="2826" b="1" u="sng" dirty="0" smtClean="0"/>
              <a:t>verview</a:t>
            </a:r>
            <a:endParaRPr lang="en-US" sz="2826" dirty="0"/>
          </a:p>
        </p:txBody>
      </p:sp>
      <p:grpSp>
        <p:nvGrpSpPr>
          <p:cNvPr id="419" name="Group 418"/>
          <p:cNvGrpSpPr/>
          <p:nvPr/>
        </p:nvGrpSpPr>
        <p:grpSpPr>
          <a:xfrm>
            <a:off x="16187639" y="22794990"/>
            <a:ext cx="11792620" cy="3122722"/>
            <a:chOff x="1209950" y="2860130"/>
            <a:chExt cx="7655122" cy="2027100"/>
          </a:xfrm>
        </p:grpSpPr>
        <p:grpSp>
          <p:nvGrpSpPr>
            <p:cNvPr id="420" name="Group 419"/>
            <p:cNvGrpSpPr/>
            <p:nvPr/>
          </p:nvGrpSpPr>
          <p:grpSpPr>
            <a:xfrm>
              <a:off x="1731653" y="3349075"/>
              <a:ext cx="6487728" cy="1180107"/>
              <a:chOff x="1731653" y="3349075"/>
              <a:chExt cx="6487728" cy="1180107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1" name="TextBox 420"/>
                <p:cNvSpPr txBox="1"/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2400" b="1" dirty="0" smtClean="0">
                    <a:solidFill>
                      <a:srgbClr val="FFC000"/>
                    </a:solidFill>
                  </a:endParaRPr>
                </a:p>
                <a:p>
                  <a:endParaRPr lang="en-US" sz="2400" dirty="0"/>
                </a:p>
              </p:txBody>
            </p:sp>
          </mc:Choice>
          <mc:Fallback xmlns="">
            <p:sp>
              <p:nvSpPr>
                <p:cNvPr id="421" name="TextBox 4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197" y="3765835"/>
                  <a:ext cx="352127" cy="830997"/>
                </a:xfrm>
                <a:prstGeom prst="rect">
                  <a:avLst/>
                </a:prstGeom>
                <a:blipFill>
                  <a:blip r:embed="rId8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2" name="Straight Connector 421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Freeform 422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423"/>
                <p:cNvSpPr txBox="1"/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4" name="TextBox 4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61665"/>
                </a:xfrm>
                <a:prstGeom prst="rect">
                  <a:avLst/>
                </a:prstGeom>
                <a:blipFill>
                  <a:blip r:embed="rId8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Trapezoid 424"/>
            <p:cNvSpPr/>
            <p:nvPr/>
          </p:nvSpPr>
          <p:spPr>
            <a:xfrm rot="5400000" flipV="1">
              <a:off x="2121851" y="3564365"/>
              <a:ext cx="1344870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26" name="Straight Connector 425"/>
            <p:cNvCxnSpPr>
              <a:stCxn id="428" idx="5"/>
              <a:endCxn id="430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>
              <a:endCxn id="429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Oval 427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9" name="Oval 428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0" name="Oval 429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1" name="TextBox 430"/>
                <p:cNvSpPr txBox="1"/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1" name="TextBox 4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990" y="3774963"/>
                  <a:ext cx="550564" cy="461665"/>
                </a:xfrm>
                <a:prstGeom prst="rect">
                  <a:avLst/>
                </a:prstGeom>
                <a:blipFill>
                  <a:blip r:embed="rId9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2" name="TextBox 431"/>
                <p:cNvSpPr txBox="1"/>
                <p:nvPr/>
              </p:nvSpPr>
              <p:spPr>
                <a:xfrm>
                  <a:off x="8314508" y="3220836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32" name="TextBox 4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508" y="3220836"/>
                  <a:ext cx="550564" cy="461665"/>
                </a:xfrm>
                <a:prstGeom prst="rect">
                  <a:avLst/>
                </a:prstGeom>
                <a:blipFill>
                  <a:blip r:embed="rId9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3" name="TextBox 432"/>
                <p:cNvSpPr txBox="1"/>
                <p:nvPr/>
              </p:nvSpPr>
              <p:spPr>
                <a:xfrm>
                  <a:off x="1209950" y="4244391"/>
                  <a:ext cx="5505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33" name="TextBox 4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9950" y="4244391"/>
                  <a:ext cx="550564" cy="461665"/>
                </a:xfrm>
                <a:prstGeom prst="rect">
                  <a:avLst/>
                </a:prstGeom>
                <a:blipFill>
                  <a:blip r:embed="rId9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4" name="Group 433"/>
            <p:cNvGrpSpPr/>
            <p:nvPr/>
          </p:nvGrpSpPr>
          <p:grpSpPr>
            <a:xfrm>
              <a:off x="5123625" y="2860130"/>
              <a:ext cx="664031" cy="551106"/>
              <a:chOff x="5123625" y="2860130"/>
              <a:chExt cx="664031" cy="551106"/>
            </a:xfrm>
          </p:grpSpPr>
          <p:cxnSp>
            <p:nvCxnSpPr>
              <p:cNvPr id="442" name="Straight Connector 441"/>
              <p:cNvCxnSpPr/>
              <p:nvPr/>
            </p:nvCxnSpPr>
            <p:spPr>
              <a:xfrm flipH="1">
                <a:off x="5440680" y="3272767"/>
                <a:ext cx="346976" cy="0"/>
              </a:xfrm>
              <a:prstGeom prst="line">
                <a:avLst/>
              </a:prstGeom>
              <a:ln w="762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3" name="Group 442"/>
              <p:cNvGrpSpPr/>
              <p:nvPr/>
            </p:nvGrpSpPr>
            <p:grpSpPr>
              <a:xfrm>
                <a:off x="5123625" y="2860130"/>
                <a:ext cx="279899" cy="551106"/>
                <a:chOff x="5123625" y="2860130"/>
                <a:chExt cx="279899" cy="551106"/>
              </a:xfrm>
            </p:grpSpPr>
            <p:cxnSp>
              <p:nvCxnSpPr>
                <p:cNvPr id="444" name="Straight Connector 443"/>
                <p:cNvCxnSpPr/>
                <p:nvPr/>
              </p:nvCxnSpPr>
              <p:spPr>
                <a:xfrm>
                  <a:off x="5403524" y="2874346"/>
                  <a:ext cx="0" cy="536890"/>
                </a:xfrm>
                <a:prstGeom prst="line">
                  <a:avLst/>
                </a:prstGeom>
                <a:ln w="762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/>
                <p:cNvCxnSpPr/>
                <p:nvPr/>
              </p:nvCxnSpPr>
              <p:spPr>
                <a:xfrm>
                  <a:off x="5123627" y="2969478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5123626" y="3098212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Straight Connector 446"/>
                <p:cNvCxnSpPr/>
                <p:nvPr/>
              </p:nvCxnSpPr>
              <p:spPr>
                <a:xfrm>
                  <a:off x="5123625" y="3234765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/>
                <p:cNvCxnSpPr/>
                <p:nvPr/>
              </p:nvCxnSpPr>
              <p:spPr>
                <a:xfrm>
                  <a:off x="5123627" y="2860130"/>
                  <a:ext cx="279897" cy="96520"/>
                </a:xfrm>
                <a:prstGeom prst="line">
                  <a:avLst/>
                </a:prstGeom>
                <a:ln w="38100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5" name="Group 434"/>
            <p:cNvGrpSpPr/>
            <p:nvPr/>
          </p:nvGrpSpPr>
          <p:grpSpPr>
            <a:xfrm>
              <a:off x="5787655" y="3167808"/>
              <a:ext cx="2647557" cy="1364331"/>
              <a:chOff x="6454405" y="4860723"/>
              <a:chExt cx="2647557" cy="1364331"/>
            </a:xfrm>
          </p:grpSpPr>
          <p:cxnSp>
            <p:nvCxnSpPr>
              <p:cNvPr id="437" name="Straight Connector 436"/>
              <p:cNvCxnSpPr/>
              <p:nvPr/>
            </p:nvCxnSpPr>
            <p:spPr>
              <a:xfrm>
                <a:off x="6596964" y="4995419"/>
                <a:ext cx="1096656" cy="1094939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 flipV="1">
                <a:off x="7800483" y="5361112"/>
                <a:ext cx="1145379" cy="756026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9" name="Oval 438"/>
              <p:cNvSpPr/>
              <p:nvPr/>
            </p:nvSpPr>
            <p:spPr>
              <a:xfrm>
                <a:off x="7635669" y="6009222"/>
                <a:ext cx="215832" cy="215832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0" name="Oval 439"/>
              <p:cNvSpPr/>
              <p:nvPr/>
            </p:nvSpPr>
            <p:spPr>
              <a:xfrm>
                <a:off x="8886130" y="5217876"/>
                <a:ext cx="215832" cy="215832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1" name="Oval 440"/>
              <p:cNvSpPr/>
              <p:nvPr/>
            </p:nvSpPr>
            <p:spPr>
              <a:xfrm>
                <a:off x="6454405" y="4860723"/>
                <a:ext cx="215832" cy="21583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36" name="Curved Down Arrow 435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051" name="Picture 1050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87" y="23057707"/>
            <a:ext cx="2487083" cy="20007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TextBox 455"/>
              <p:cNvSpPr txBox="1"/>
              <p:nvPr/>
            </p:nvSpPr>
            <p:spPr>
              <a:xfrm>
                <a:off x="11225092" y="24111785"/>
                <a:ext cx="4086685" cy="1200329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 smtClean="0"/>
                  <a:t>Minimize </a:t>
                </a:r>
                <a:r>
                  <a:rPr lang="en-US" sz="3600" i="1" dirty="0" smtClean="0"/>
                  <a:t>costs </a:t>
                </a:r>
                <a:r>
                  <a:rPr lang="en-US" sz="3600" i="1" dirty="0"/>
                  <a:t>over </a:t>
                </a:r>
                <a:endParaRPr lang="en-US" sz="3600" i="1" dirty="0" smtClean="0"/>
              </a:p>
              <a:p>
                <a:pPr algn="ctr"/>
                <a:r>
                  <a:rPr lang="en-US" sz="3600" i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States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3600" i="1" dirty="0" smtClean="0"/>
                  <a:t> , </a:t>
                </a:r>
                <a:r>
                  <a:rPr lang="en-US" sz="3600" i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Torques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456" name="TextBox 4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092" y="24111785"/>
                <a:ext cx="4086685" cy="1200329"/>
              </a:xfrm>
              <a:prstGeom prst="rect">
                <a:avLst/>
              </a:prstGeom>
              <a:blipFill>
                <a:blip r:embed="rId94"/>
                <a:stretch>
                  <a:fillRect l="-1783" t="-7035" r="-4160" b="-17588"/>
                </a:stretch>
              </a:blip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7" name="Straight Connector 456"/>
          <p:cNvCxnSpPr/>
          <p:nvPr/>
        </p:nvCxnSpPr>
        <p:spPr>
          <a:xfrm>
            <a:off x="5502210" y="18188299"/>
            <a:ext cx="0" cy="29582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2" name="Picture 1061"/>
          <p:cNvPicPr>
            <a:picLocks noChangeAspect="1"/>
          </p:cNvPicPr>
          <p:nvPr/>
        </p:nvPicPr>
        <p:blipFill rotWithShape="1"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r="56513" b="3162"/>
          <a:stretch/>
        </p:blipFill>
        <p:spPr>
          <a:xfrm>
            <a:off x="25447825" y="35985089"/>
            <a:ext cx="4180671" cy="5855551"/>
          </a:xfrm>
          <a:prstGeom prst="rect">
            <a:avLst/>
          </a:prstGeom>
        </p:spPr>
      </p:pic>
      <p:pic>
        <p:nvPicPr>
          <p:cNvPr id="1064" name="Picture 1063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43" y="35939519"/>
            <a:ext cx="5254095" cy="2653691"/>
          </a:xfrm>
          <a:prstGeom prst="rect">
            <a:avLst/>
          </a:prstGeom>
        </p:spPr>
      </p:pic>
      <p:pic>
        <p:nvPicPr>
          <p:cNvPr id="1066" name="Picture 1065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510" y="38570229"/>
            <a:ext cx="5515283" cy="3293393"/>
          </a:xfrm>
          <a:prstGeom prst="rect">
            <a:avLst/>
          </a:prstGeom>
        </p:spPr>
      </p:pic>
      <p:sp>
        <p:nvSpPr>
          <p:cNvPr id="483" name="Right Brace 482"/>
          <p:cNvSpPr/>
          <p:nvPr/>
        </p:nvSpPr>
        <p:spPr>
          <a:xfrm rot="5400000">
            <a:off x="1746394" y="29922246"/>
            <a:ext cx="380253" cy="27751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Rounded Rectangle 485"/>
          <p:cNvSpPr/>
          <p:nvPr/>
        </p:nvSpPr>
        <p:spPr>
          <a:xfrm>
            <a:off x="994674" y="31709667"/>
            <a:ext cx="1840523" cy="6279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 smtClean="0"/>
              <a:t>OPTIMIZER</a:t>
            </a:r>
            <a:endParaRPr lang="en-US" sz="1978" dirty="0"/>
          </a:p>
        </p:txBody>
      </p:sp>
      <p:sp>
        <p:nvSpPr>
          <p:cNvPr id="490" name="Rounded Rectangle 489"/>
          <p:cNvSpPr/>
          <p:nvPr/>
        </p:nvSpPr>
        <p:spPr>
          <a:xfrm>
            <a:off x="443590" y="35178375"/>
            <a:ext cx="10081494" cy="7143859"/>
          </a:xfrm>
          <a:prstGeom prst="roundRect">
            <a:avLst>
              <a:gd name="adj" fmla="val 4335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491" name="TextBox 490"/>
          <p:cNvSpPr txBox="1"/>
          <p:nvPr/>
        </p:nvSpPr>
        <p:spPr>
          <a:xfrm>
            <a:off x="25731316" y="35184064"/>
            <a:ext cx="3897180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Camera pose estimation</a:t>
            </a:r>
            <a:endParaRPr lang="en-US" sz="282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Rectangle 1071"/>
              <p:cNvSpPr/>
              <p:nvPr/>
            </p:nvSpPr>
            <p:spPr>
              <a:xfrm>
                <a:off x="565436" y="15262179"/>
                <a:ext cx="6813532" cy="19682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72" name="Rectangle 10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36" y="15262179"/>
                <a:ext cx="6813532" cy="1968296"/>
              </a:xfrm>
              <a:prstGeom prst="rect">
                <a:avLst/>
              </a:prstGeom>
              <a:blipFill>
                <a:blip r:embed="rId9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4" name="TextBox 503"/>
          <p:cNvSpPr txBox="1"/>
          <p:nvPr/>
        </p:nvSpPr>
        <p:spPr>
          <a:xfrm>
            <a:off x="27941192" y="22192597"/>
            <a:ext cx="260612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Optimizer</a:t>
            </a:r>
            <a:endParaRPr lang="en-US" sz="2826" dirty="0"/>
          </a:p>
        </p:txBody>
      </p:sp>
      <p:grpSp>
        <p:nvGrpSpPr>
          <p:cNvPr id="489" name="Group 488"/>
          <p:cNvGrpSpPr/>
          <p:nvPr/>
        </p:nvGrpSpPr>
        <p:grpSpPr>
          <a:xfrm>
            <a:off x="740290" y="33287887"/>
            <a:ext cx="9368885" cy="1234160"/>
            <a:chOff x="15492022" y="25612461"/>
            <a:chExt cx="7216320" cy="950603"/>
          </a:xfrm>
        </p:grpSpPr>
        <p:cxnSp>
          <p:nvCxnSpPr>
            <p:cNvPr id="1074" name="Straight Arrow Connector 1073"/>
            <p:cNvCxnSpPr/>
            <p:nvPr/>
          </p:nvCxnSpPr>
          <p:spPr>
            <a:xfrm>
              <a:off x="16656314" y="26087763"/>
              <a:ext cx="6052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5" name="Rounded Rectangle 504"/>
            <p:cNvSpPr/>
            <p:nvPr/>
          </p:nvSpPr>
          <p:spPr>
            <a:xfrm>
              <a:off x="16945285" y="25612461"/>
              <a:ext cx="2126494" cy="950603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78" dirty="0" smtClean="0"/>
                <a:t>INVERSE KINEMATICS</a:t>
              </a:r>
              <a:endParaRPr lang="en-US" sz="2400" baseline="30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8" name="Rounded Rectangle 507"/>
            <p:cNvSpPr/>
            <p:nvPr/>
          </p:nvSpPr>
          <p:spPr>
            <a:xfrm>
              <a:off x="19889060" y="25612461"/>
              <a:ext cx="1982595" cy="950603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78" dirty="0" smtClean="0"/>
                <a:t>INVERSE DYNAMICS</a:t>
              </a:r>
              <a:endParaRPr lang="en-US" sz="1978" dirty="0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15492022" y="25955476"/>
              <a:ext cx="13644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</a:rPr>
                <a:t>3D POSITIONS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TextBox 521"/>
                <p:cNvSpPr txBox="1"/>
                <p:nvPr/>
              </p:nvSpPr>
              <p:spPr>
                <a:xfrm>
                  <a:off x="18952434" y="25665282"/>
                  <a:ext cx="978971" cy="54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init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2" name="TextBox 5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2434" y="25665282"/>
                  <a:ext cx="978971" cy="541302"/>
                </a:xfrm>
                <a:prstGeom prst="rect">
                  <a:avLst/>
                </a:prstGeom>
                <a:blipFill>
                  <a:blip r:embed="rId9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3" name="TextBox 522"/>
                <p:cNvSpPr txBox="1"/>
                <p:nvPr/>
              </p:nvSpPr>
              <p:spPr>
                <a:xfrm>
                  <a:off x="21881994" y="25670742"/>
                  <a:ext cx="763903" cy="5413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ba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bar>
                      </m:oMath>
                    </m:oMathPara>
                  </a14:m>
                  <a:endParaRPr lang="en-US" sz="24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3" name="TextBox 5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81994" y="25670742"/>
                  <a:ext cx="763903" cy="541302"/>
                </a:xfrm>
                <a:prstGeom prst="rect">
                  <a:avLst/>
                </a:prstGeom>
                <a:blipFill>
                  <a:blip r:embed="rId10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7" name="TextBox 526"/>
          <p:cNvSpPr txBox="1"/>
          <p:nvPr/>
        </p:nvSpPr>
        <p:spPr>
          <a:xfrm>
            <a:off x="679317" y="35204379"/>
            <a:ext cx="187349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Demo</a:t>
            </a:r>
            <a:endParaRPr lang="en-US" sz="282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4" name="TextBox 1083"/>
              <p:cNvSpPr txBox="1"/>
              <p:nvPr/>
            </p:nvSpPr>
            <p:spPr>
              <a:xfrm>
                <a:off x="11733170" y="39230916"/>
                <a:ext cx="7942940" cy="2711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 smtClean="0"/>
                  <a:t>- 3*2 equations &lt; 3 angles + 3 translations + 4 arm states</a:t>
                </a:r>
              </a:p>
              <a:p>
                <a:r>
                  <a:rPr lang="en-US" sz="2400" i="1" dirty="0" smtClean="0"/>
                  <a:t>- Pre-calibrate</a:t>
                </a:r>
                <a:r>
                  <a:rPr lang="en-US" sz="2400" i="1" baseline="30000" dirty="0"/>
                  <a:t> [3]</a:t>
                </a:r>
                <a:r>
                  <a:rPr lang="en-US" sz="2400" i="1" dirty="0" smtClean="0"/>
                  <a:t> intrinsic 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i="1" baseline="30000" dirty="0" smtClean="0"/>
              </a:p>
              <a:p>
                <a:r>
                  <a:rPr lang="en-US" sz="2400" i="1" dirty="0" smtClean="0"/>
                  <a:t>-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</m:oMath>
                </a14:m>
                <a:r>
                  <a:rPr lang="en-US" sz="2400" i="1" dirty="0" smtClean="0"/>
                  <a:t>= identity</a:t>
                </a:r>
              </a:p>
              <a:p>
                <a:r>
                  <a:rPr lang="en-US" sz="2400" i="1" dirty="0" smtClean="0"/>
                  <a:t>- Fit simplified camera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</m:oMath>
                </a14:m>
                <a:endParaRPr lang="en-US" sz="2400" i="1" dirty="0" smtClean="0"/>
              </a:p>
              <a:p>
                <a:r>
                  <a:rPr lang="en-US" sz="2400" i="1" dirty="0" smtClean="0"/>
                  <a:t>- Smoothness term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cam</m:t>
                                </m:r>
                              </m:sub>
                            </m:sSub>
                          </m:e>
                        </m:d>
                      </m:e>
                    </m:acc>
                  </m:oMath>
                </a14:m>
                <a:endParaRPr lang="en-US" sz="2400" i="1" dirty="0" smtClean="0"/>
              </a:p>
              <a:p>
                <a:r>
                  <a:rPr lang="en-US" sz="2400" i="1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- Ideally: Inverse kinematics on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400" i="1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with 2D </a:t>
                </a:r>
                <a:r>
                  <a:rPr lang="en-US" sz="2400" i="1" dirty="0" err="1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reprojection</a:t>
                </a:r>
                <a:r>
                  <a:rPr lang="en-US" sz="2400" i="1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 error</a:t>
                </a:r>
                <a:r>
                  <a:rPr lang="en-US" sz="24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endParaRPr lang="en-US" sz="2400" i="1" strike="sngStrike" dirty="0"/>
              </a:p>
            </p:txBody>
          </p:sp>
        </mc:Choice>
        <mc:Fallback xmlns="">
          <p:sp>
            <p:nvSpPr>
              <p:cNvPr id="1084" name="TextBox 10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170" y="39230916"/>
                <a:ext cx="7942940" cy="2711833"/>
              </a:xfrm>
              <a:prstGeom prst="rect">
                <a:avLst/>
              </a:prstGeom>
              <a:blipFill>
                <a:blip r:embed="rId101"/>
                <a:stretch>
                  <a:fillRect l="-1228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9" name="Group 468"/>
          <p:cNvGrpSpPr/>
          <p:nvPr/>
        </p:nvGrpSpPr>
        <p:grpSpPr>
          <a:xfrm>
            <a:off x="11746340" y="37922166"/>
            <a:ext cx="7543235" cy="1186672"/>
            <a:chOff x="12491973" y="33596844"/>
            <a:chExt cx="5219863" cy="1186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3" name="TextBox 1082"/>
                <p:cNvSpPr txBox="1"/>
                <p:nvPr/>
              </p:nvSpPr>
              <p:spPr>
                <a:xfrm>
                  <a:off x="12491973" y="33596844"/>
                  <a:ext cx="5219863" cy="11866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cam</m:t>
                                </m:r>
                              </m:sub>
                            </m:sSub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8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p>
                                    </m:sSub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 smtClean="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𝑄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solidFill>
                                                        <a:schemeClr val="bg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cam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|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latin typeface="Cambria Math" panose="02040503050406030204" pitchFamily="18" charset="0"/>
                                                    </a:rPr>
                                                    <m:t>cam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83" name="TextBox 10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1973" y="33596844"/>
                  <a:ext cx="5219863" cy="1186672"/>
                </a:xfrm>
                <a:prstGeom prst="rect">
                  <a:avLst/>
                </a:prstGeom>
                <a:blipFill>
                  <a:blip r:embed="rId10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9" name="Straight Connector 538"/>
            <p:cNvCxnSpPr/>
            <p:nvPr/>
          </p:nvCxnSpPr>
          <p:spPr>
            <a:xfrm flipH="1" flipV="1">
              <a:off x="13133395" y="34166019"/>
              <a:ext cx="72559" cy="17040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7" name="Group 476"/>
          <p:cNvGrpSpPr/>
          <p:nvPr/>
        </p:nvGrpSpPr>
        <p:grpSpPr>
          <a:xfrm>
            <a:off x="590749" y="36125290"/>
            <a:ext cx="9647576" cy="5446416"/>
            <a:chOff x="710799" y="36050295"/>
            <a:chExt cx="10131369" cy="5719535"/>
          </a:xfrm>
        </p:grpSpPr>
        <p:pic>
          <p:nvPicPr>
            <p:cNvPr id="1078" name="Picture 1077"/>
            <p:cNvPicPr>
              <a:picLocks noChangeAspect="1"/>
            </p:cNvPicPr>
            <p:nvPr/>
          </p:nvPicPr>
          <p:blipFill rotWithShape="1"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37" r="118"/>
            <a:stretch/>
          </p:blipFill>
          <p:spPr>
            <a:xfrm>
              <a:off x="710799" y="36050295"/>
              <a:ext cx="5037667" cy="5719535"/>
            </a:xfrm>
            <a:prstGeom prst="rect">
              <a:avLst/>
            </a:prstGeom>
          </p:spPr>
        </p:pic>
        <p:pic>
          <p:nvPicPr>
            <p:cNvPr id="553" name="Picture 552"/>
            <p:cNvPicPr>
              <a:picLocks noChangeAspect="1"/>
            </p:cNvPicPr>
            <p:nvPr/>
          </p:nvPicPr>
          <p:blipFill rotWithShape="1"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13"/>
            <a:stretch/>
          </p:blipFill>
          <p:spPr>
            <a:xfrm>
              <a:off x="5749307" y="36050295"/>
              <a:ext cx="5092861" cy="5719535"/>
            </a:xfrm>
            <a:prstGeom prst="rect">
              <a:avLst/>
            </a:prstGeom>
          </p:spPr>
        </p:pic>
        <p:sp>
          <p:nvSpPr>
            <p:cNvPr id="494" name="TextBox 493"/>
            <p:cNvSpPr txBox="1"/>
            <p:nvPr/>
          </p:nvSpPr>
          <p:spPr>
            <a:xfrm>
              <a:off x="6008259" y="41382143"/>
              <a:ext cx="3015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bg1"/>
                  </a:solidFill>
                </a:rPr>
                <a:t>Synchronized digital twin</a:t>
              </a:r>
              <a:endParaRPr 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555" name="TextBox 554"/>
            <p:cNvSpPr txBox="1"/>
            <p:nvPr/>
          </p:nvSpPr>
          <p:spPr>
            <a:xfrm>
              <a:off x="9799832" y="38258566"/>
              <a:ext cx="955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bg1"/>
                  </a:solidFill>
                </a:rPr>
                <a:t>Camera</a:t>
              </a:r>
              <a:endParaRPr 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556" name="TextBox 555"/>
            <p:cNvSpPr txBox="1"/>
            <p:nvPr/>
          </p:nvSpPr>
          <p:spPr>
            <a:xfrm>
              <a:off x="6366174" y="38208388"/>
              <a:ext cx="13447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bg1"/>
                  </a:solidFill>
                </a:rPr>
                <a:t>Arm model</a:t>
              </a:r>
              <a:endParaRPr lang="en-US" sz="1600" i="1" dirty="0">
                <a:solidFill>
                  <a:schemeClr val="bg1"/>
                </a:solidFill>
              </a:endParaRPr>
            </a:p>
          </p:txBody>
        </p:sp>
        <p:sp>
          <p:nvSpPr>
            <p:cNvPr id="557" name="TextBox 556"/>
            <p:cNvSpPr txBox="1"/>
            <p:nvPr/>
          </p:nvSpPr>
          <p:spPr>
            <a:xfrm>
              <a:off x="3502347" y="36066479"/>
              <a:ext cx="2190012" cy="35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Camera projection</a:t>
              </a:r>
              <a:endParaRPr lang="en-US" sz="1600" i="1" dirty="0"/>
            </a:p>
          </p:txBody>
        </p:sp>
        <p:sp>
          <p:nvSpPr>
            <p:cNvPr id="558" name="TextBox 557"/>
            <p:cNvSpPr txBox="1"/>
            <p:nvPr/>
          </p:nvSpPr>
          <p:spPr>
            <a:xfrm>
              <a:off x="913262" y="36094020"/>
              <a:ext cx="3139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Pose estimation overlay</a:t>
              </a:r>
              <a:endParaRPr lang="en-US" sz="1600" i="1" dirty="0"/>
            </a:p>
          </p:txBody>
        </p:sp>
        <p:sp>
          <p:nvSpPr>
            <p:cNvPr id="559" name="TextBox 558"/>
            <p:cNvSpPr txBox="1"/>
            <p:nvPr/>
          </p:nvSpPr>
          <p:spPr>
            <a:xfrm>
              <a:off x="2438462" y="40322761"/>
              <a:ext cx="2374018" cy="35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Timeline slider</a:t>
              </a:r>
              <a:endParaRPr lang="en-US" sz="1600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375556" y="26425109"/>
            <a:ext cx="19569694" cy="2601687"/>
            <a:chOff x="10431136" y="25430841"/>
            <a:chExt cx="19569694" cy="2601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6" name="TextBox 355"/>
                <p:cNvSpPr txBox="1"/>
                <p:nvPr/>
              </p:nvSpPr>
              <p:spPr>
                <a:xfrm>
                  <a:off x="10431136" y="26646678"/>
                  <a:ext cx="19569694" cy="13695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e>
                          <m:sub>
                            <m:bar>
                              <m:bar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ba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bar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nary>
                          <m:naryPr>
                            <m:chr m:val="∑"/>
                            <m:supHide m:val="on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3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r>
                                              <a:rPr lang="en-US" sz="3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en-US" sz="3200" i="1">
                                                <a:solidFill>
                                                  <a:srgbClr val="0070C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sup>
                                        </m:sSub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1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𝒒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3200" i="1">
                                                        <a:solidFill>
                                                          <a:schemeClr val="accent2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  <m: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3200" i="1">
                                                        <a:solidFill>
                                                          <a:schemeClr val="accent2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</m:acc>
                                                <m:r>
                                                  <a:rPr lang="en-US" sz="3200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acc>
                                                  <m:accPr>
                                                    <m:chr m:val="̈"/>
                                                    <m:ctrlPr>
                                                      <a:rPr lang="en-US" sz="32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3200" i="1">
                                                        <a:solidFill>
                                                          <a:schemeClr val="accent2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𝑞</m:t>
                                                    </m:r>
                                                  </m:e>
                                                </m:acc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acc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en-US" sz="3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3200" i="1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𝑞</m:t>
                                                </m:r>
                                              </m:e>
                                            </m:acc>
                                          </m:e>
                                        </m:d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</m:e>
                                        </m:d>
                                        <m:r>
                                          <a:rPr lang="en-US" sz="3200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sz="3200" b="1" dirty="0">
                                            <a:solidFill>
                                              <a:schemeClr val="accent4">
                                                <a:lumMod val="75000"/>
                                              </a:schemeClr>
                                            </a:solidFill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56" name="TextBox 3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1136" y="26646678"/>
                  <a:ext cx="19569694" cy="1369542"/>
                </a:xfrm>
                <a:prstGeom prst="rect">
                  <a:avLst/>
                </a:prstGeom>
                <a:blipFill>
                  <a:blip r:embed="rId10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/>
            <p:cNvGrpSpPr/>
            <p:nvPr/>
          </p:nvGrpSpPr>
          <p:grpSpPr>
            <a:xfrm>
              <a:off x="13633866" y="25430841"/>
              <a:ext cx="15549330" cy="2601687"/>
              <a:chOff x="13633866" y="25430841"/>
              <a:chExt cx="15549330" cy="2601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2" name="Rectangle 491"/>
                  <p:cNvSpPr/>
                  <p:nvPr/>
                </p:nvSpPr>
                <p:spPr>
                  <a:xfrm>
                    <a:off x="14496103" y="25549509"/>
                    <a:ext cx="858055" cy="6141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39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9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39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39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oMath>
                      </m:oMathPara>
                    </a14:m>
                    <a:endParaRPr lang="en-US" sz="339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2" name="Rectangle 4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96103" y="25549509"/>
                    <a:ext cx="858055" cy="614142"/>
                  </a:xfrm>
                  <a:prstGeom prst="rect">
                    <a:avLst/>
                  </a:prstGeom>
                  <a:blipFill>
                    <a:blip r:embed="rId10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0" name="Rectangle 1069"/>
                  <p:cNvSpPr/>
                  <p:nvPr/>
                </p:nvSpPr>
                <p:spPr>
                  <a:xfrm>
                    <a:off x="18473641" y="25491422"/>
                    <a:ext cx="1698350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𝑠𝑚𝑜𝑜𝑡h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0" name="Rectangle 10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73641" y="25491422"/>
                    <a:ext cx="1698350" cy="646331"/>
                  </a:xfrm>
                  <a:prstGeom prst="rect">
                    <a:avLst/>
                  </a:prstGeom>
                  <a:blipFill>
                    <a:blip r:embed="rId10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944004" y="25430841"/>
                    <a:ext cx="1594218" cy="6890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𝑡𝑜𝑟𝑞𝑢𝑒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5" name="Rectangle 4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44004" y="25430841"/>
                    <a:ext cx="1594218" cy="689099"/>
                  </a:xfrm>
                  <a:prstGeom prst="rect">
                    <a:avLst/>
                  </a:prstGeom>
                  <a:blipFill>
                    <a:blip r:embed="rId10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6" name="Rectangle 495"/>
              <p:cNvSpPr/>
              <p:nvPr/>
            </p:nvSpPr>
            <p:spPr>
              <a:xfrm>
                <a:off x="25056732" y="25452224"/>
                <a:ext cx="3894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i="1" dirty="0" smtClean="0">
                    <a:solidFill>
                      <a:schemeClr val="tx1"/>
                    </a:solidFill>
                    <a:latin typeface="+mj-lt"/>
                  </a:rPr>
                  <a:t>Relaxed dynamics </a:t>
                </a:r>
                <a:r>
                  <a:rPr lang="en-US" sz="3600" i="1" baseline="30000" dirty="0" smtClean="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[2]</a:t>
                </a:r>
                <a:endParaRPr lang="en-US" sz="3600" i="1" baseline="30000" dirty="0">
                  <a:solidFill>
                    <a:schemeClr val="bg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071" name="Right Brace 1070"/>
              <p:cNvSpPr/>
              <p:nvPr/>
            </p:nvSpPr>
            <p:spPr>
              <a:xfrm rot="16200000">
                <a:off x="14646213" y="25249760"/>
                <a:ext cx="475161" cy="2499855"/>
              </a:xfrm>
              <a:prstGeom prst="rightBrac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ight Brace 497"/>
              <p:cNvSpPr/>
              <p:nvPr/>
            </p:nvSpPr>
            <p:spPr>
              <a:xfrm rot="16200000">
                <a:off x="19001674" y="23897773"/>
                <a:ext cx="442888" cy="5211944"/>
              </a:xfrm>
              <a:prstGeom prst="rightBrac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ight Brace 498"/>
              <p:cNvSpPr/>
              <p:nvPr/>
            </p:nvSpPr>
            <p:spPr>
              <a:xfrm rot="16200000">
                <a:off x="22616877" y="25994513"/>
                <a:ext cx="496744" cy="1073835"/>
              </a:xfrm>
              <a:prstGeom prst="rightBrac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ight Brace 499"/>
              <p:cNvSpPr/>
              <p:nvPr/>
            </p:nvSpPr>
            <p:spPr>
              <a:xfrm rot="16200000">
                <a:off x="26274320" y="23906593"/>
                <a:ext cx="461594" cy="5356158"/>
              </a:xfrm>
              <a:prstGeom prst="rightBrac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17389025" y="27616110"/>
                <a:ext cx="16498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smtClean="0">
                    <a:latin typeface="+mj-lt"/>
                  </a:rPr>
                  <a:t>Linear velocity</a:t>
                </a:r>
                <a:endParaRPr lang="en-US" sz="2000" i="1" dirty="0">
                  <a:latin typeface="+mj-lt"/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19678042" y="27632418"/>
                <a:ext cx="212757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 smtClean="0">
                    <a:latin typeface="+mj-lt"/>
                  </a:rPr>
                  <a:t>Linear acceleration</a:t>
                </a:r>
                <a:endParaRPr lang="en-US" sz="2000" i="1" dirty="0">
                  <a:latin typeface="+mj-l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4328212" y="29634999"/>
            <a:ext cx="11521785" cy="4978937"/>
            <a:chOff x="16751180" y="30350966"/>
            <a:chExt cx="11521785" cy="4978937"/>
          </a:xfrm>
        </p:grpSpPr>
        <p:grpSp>
          <p:nvGrpSpPr>
            <p:cNvPr id="14" name="Group 13"/>
            <p:cNvGrpSpPr/>
            <p:nvPr/>
          </p:nvGrpSpPr>
          <p:grpSpPr>
            <a:xfrm>
              <a:off x="16751180" y="30759165"/>
              <a:ext cx="11406594" cy="4570738"/>
              <a:chOff x="16751180" y="30759165"/>
              <a:chExt cx="11406594" cy="457073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51180" y="30759165"/>
                <a:ext cx="7662687" cy="455372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75" t="6455"/>
              <a:stretch/>
            </p:blipFill>
            <p:spPr>
              <a:xfrm>
                <a:off x="24324550" y="31070129"/>
                <a:ext cx="3833224" cy="4259774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>
                <a:off x="24319181" y="31595319"/>
                <a:ext cx="554410" cy="29317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V="1">
                <a:off x="24319681" y="34185437"/>
                <a:ext cx="553910" cy="46620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20646509" y="30350966"/>
              <a:ext cx="4529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 smtClean="0"/>
                <a:t>Simulation of arm in free fall with friction</a:t>
              </a:r>
              <a:endParaRPr lang="en-US" u="sng" dirty="0"/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26630500" y="31024946"/>
              <a:ext cx="1642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groundtruth</a:t>
              </a:r>
              <a:endParaRPr lang="en-US" dirty="0"/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22911305" y="31019166"/>
              <a:ext cx="1642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estimation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215" y="30807084"/>
              <a:ext cx="1949900" cy="219422"/>
            </a:xfrm>
            <a:prstGeom prst="rect">
              <a:avLst/>
            </a:prstGeom>
            <a:noFill/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19094451" y="30794383"/>
              <a:ext cx="1695450" cy="232123"/>
            </a:xfrm>
            <a:prstGeom prst="rect">
              <a:avLst/>
            </a:prstGeom>
            <a:noFill/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3" name="Rounded Rectangle 412"/>
          <p:cNvSpPr/>
          <p:nvPr/>
        </p:nvSpPr>
        <p:spPr>
          <a:xfrm>
            <a:off x="15131888" y="3149300"/>
            <a:ext cx="14774456" cy="8736419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cxnSp>
        <p:nvCxnSpPr>
          <p:cNvPr id="452" name="Straight Connector 451"/>
          <p:cNvCxnSpPr/>
          <p:nvPr/>
        </p:nvCxnSpPr>
        <p:spPr>
          <a:xfrm>
            <a:off x="25639154" y="4774056"/>
            <a:ext cx="821294" cy="40546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25918671" y="4274201"/>
            <a:ext cx="821294" cy="40546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3" name="Group 502"/>
          <p:cNvGrpSpPr/>
          <p:nvPr/>
        </p:nvGrpSpPr>
        <p:grpSpPr>
          <a:xfrm>
            <a:off x="11150968" y="35579966"/>
            <a:ext cx="8438910" cy="2062080"/>
            <a:chOff x="12365780" y="35756960"/>
            <a:chExt cx="6845120" cy="1672631"/>
          </a:xfrm>
        </p:grpSpPr>
        <p:cxnSp>
          <p:nvCxnSpPr>
            <p:cNvPr id="521" name="Straight Arrow Connector 520"/>
            <p:cNvCxnSpPr/>
            <p:nvPr/>
          </p:nvCxnSpPr>
          <p:spPr>
            <a:xfrm>
              <a:off x="18076584" y="36659485"/>
              <a:ext cx="3708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7" name="Rounded Rectangle 506"/>
            <p:cNvSpPr/>
            <p:nvPr/>
          </p:nvSpPr>
          <p:spPr>
            <a:xfrm>
              <a:off x="16695409" y="36211801"/>
              <a:ext cx="1397050" cy="930918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CAMERA</a:t>
              </a:r>
            </a:p>
            <a:p>
              <a:pPr algn="ctr"/>
              <a:r>
                <a:rPr lang="en-US" sz="1600" dirty="0" smtClean="0"/>
                <a:t>PROJECTION</a:t>
              </a:r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/>
                <p:cNvSpPr txBox="1"/>
                <p:nvPr/>
              </p:nvSpPr>
              <p:spPr>
                <a:xfrm>
                  <a:off x="18123962" y="37049679"/>
                  <a:ext cx="1086938" cy="379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16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0" name="TextBox 5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23962" y="37049679"/>
                  <a:ext cx="1086938" cy="379912"/>
                </a:xfrm>
                <a:prstGeom prst="rect">
                  <a:avLst/>
                </a:prstGeom>
                <a:blipFill>
                  <a:blip r:embed="rId1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16192326" y="37091037"/>
                  <a:ext cx="22551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2326" y="37091037"/>
                  <a:ext cx="2255129" cy="338554"/>
                </a:xfrm>
                <a:prstGeom prst="rect">
                  <a:avLst/>
                </a:prstGeom>
                <a:blipFill>
                  <a:blip r:embed="rId1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4" name="TextBox 523"/>
                <p:cNvSpPr txBox="1"/>
                <p:nvPr/>
              </p:nvSpPr>
              <p:spPr>
                <a:xfrm>
                  <a:off x="16155385" y="35756960"/>
                  <a:ext cx="249479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4" name="TextBox 5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385" y="35756960"/>
                  <a:ext cx="2494794" cy="338554"/>
                </a:xfrm>
                <a:prstGeom prst="rect">
                  <a:avLst/>
                </a:prstGeom>
                <a:blipFill>
                  <a:blip r:embed="rId1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2" name="Rounded Rectangle 391"/>
            <p:cNvSpPr/>
            <p:nvPr/>
          </p:nvSpPr>
          <p:spPr>
            <a:xfrm>
              <a:off x="12960095" y="36215186"/>
              <a:ext cx="1105115" cy="927535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INVERSE</a:t>
              </a:r>
              <a:endParaRPr lang="en-US" sz="2000" dirty="0" smtClean="0"/>
            </a:p>
            <a:p>
              <a:pPr algn="ctr"/>
              <a:r>
                <a:rPr lang="en-US" sz="1600" dirty="0" smtClean="0"/>
                <a:t>KINEMATICS</a:t>
              </a:r>
            </a:p>
            <a:p>
              <a:pPr algn="ctr"/>
              <a:r>
                <a:rPr lang="en-US" sz="1400" i="1" baseline="30000" dirty="0">
                  <a:solidFill>
                    <a:schemeClr val="bg1">
                      <a:lumMod val="95000"/>
                    </a:schemeClr>
                  </a:solidFill>
                </a:rPr>
                <a:t>[1]</a:t>
              </a:r>
              <a:endParaRPr lang="en-US" sz="1400" dirty="0" smtClean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394"/>
                <p:cNvSpPr txBox="1"/>
                <p:nvPr/>
              </p:nvSpPr>
              <p:spPr>
                <a:xfrm>
                  <a:off x="13810868" y="36578845"/>
                  <a:ext cx="9458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5" name="TextBox 3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10868" y="36578845"/>
                  <a:ext cx="945865" cy="369332"/>
                </a:xfrm>
                <a:prstGeom prst="rect">
                  <a:avLst/>
                </a:prstGeom>
                <a:blipFill>
                  <a:blip r:embed="rId1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12365780" y="36643122"/>
                  <a:ext cx="555601" cy="3811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65780" y="36643122"/>
                  <a:ext cx="555601" cy="381195"/>
                </a:xfrm>
                <a:prstGeom prst="rect">
                  <a:avLst/>
                </a:prstGeom>
                <a:blipFill>
                  <a:blip r:embed="rId1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7" name="Rounded Rectangle 396"/>
            <p:cNvSpPr/>
            <p:nvPr/>
          </p:nvSpPr>
          <p:spPr>
            <a:xfrm>
              <a:off x="14780793" y="36215186"/>
              <a:ext cx="1118862" cy="927535"/>
            </a:xfrm>
            <a:prstGeom prst="roundRect">
              <a:avLst>
                <a:gd name="adj" fmla="val 24130"/>
              </a:avLst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FORWARD</a:t>
              </a:r>
            </a:p>
            <a:p>
              <a:pPr algn="ctr"/>
              <a:r>
                <a:rPr lang="en-US" sz="1600" dirty="0" smtClean="0"/>
                <a:t>KINEMATICS</a:t>
              </a:r>
              <a:endParaRPr lang="en-US" sz="1600" baseline="30000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cxnSp>
          <p:nvCxnSpPr>
            <p:cNvPr id="401" name="Straight Arrow Connector 400"/>
            <p:cNvCxnSpPr/>
            <p:nvPr/>
          </p:nvCxnSpPr>
          <p:spPr>
            <a:xfrm flipV="1">
              <a:off x="17431476" y="37142718"/>
              <a:ext cx="0" cy="241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15980396" y="36637609"/>
                  <a:ext cx="579862" cy="2906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0396" y="36637609"/>
                  <a:ext cx="579862" cy="290686"/>
                </a:xfrm>
                <a:prstGeom prst="rect">
                  <a:avLst/>
                </a:prstGeom>
                <a:blipFill>
                  <a:blip r:embed="rId11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6" name="Straight Arrow Connector 415"/>
            <p:cNvCxnSpPr>
              <a:endCxn id="507" idx="0"/>
            </p:cNvCxnSpPr>
            <p:nvPr/>
          </p:nvCxnSpPr>
          <p:spPr>
            <a:xfrm>
              <a:off x="17391352" y="36014366"/>
              <a:ext cx="2582" cy="197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TextBox 460"/>
                <p:cNvSpPr txBox="1"/>
                <p:nvPr/>
              </p:nvSpPr>
              <p:spPr>
                <a:xfrm>
                  <a:off x="18118136" y="36458777"/>
                  <a:ext cx="1086938" cy="420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1" name="TextBox 4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18136" y="36458777"/>
                  <a:ext cx="1086938" cy="420180"/>
                </a:xfrm>
                <a:prstGeom prst="rect">
                  <a:avLst/>
                </a:prstGeom>
                <a:blipFill>
                  <a:blip r:embed="rId116"/>
                  <a:stretch>
                    <a:fillRect r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4" name="Rounded Rectangle 463"/>
            <p:cNvSpPr/>
            <p:nvPr/>
          </p:nvSpPr>
          <p:spPr>
            <a:xfrm>
              <a:off x="14634760" y="36102047"/>
              <a:ext cx="4371074" cy="1322186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6" name="Straight Arrow Connector 465"/>
            <p:cNvCxnSpPr/>
            <p:nvPr/>
          </p:nvCxnSpPr>
          <p:spPr>
            <a:xfrm flipV="1">
              <a:off x="12484680" y="36657912"/>
              <a:ext cx="475357" cy="1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92" idx="3"/>
              <a:endCxn id="397" idx="1"/>
            </p:cNvCxnSpPr>
            <p:nvPr/>
          </p:nvCxnSpPr>
          <p:spPr>
            <a:xfrm>
              <a:off x="14065210" y="36678953"/>
              <a:ext cx="715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397" idx="3"/>
              <a:endCxn id="507" idx="1"/>
            </p:cNvCxnSpPr>
            <p:nvPr/>
          </p:nvCxnSpPr>
          <p:spPr>
            <a:xfrm flipV="1">
              <a:off x="15899655" y="36677261"/>
              <a:ext cx="795754" cy="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5" name="Rounded Rectangle 474"/>
          <p:cNvSpPr/>
          <p:nvPr/>
        </p:nvSpPr>
        <p:spPr>
          <a:xfrm>
            <a:off x="10751498" y="22221072"/>
            <a:ext cx="19149971" cy="12670578"/>
          </a:xfrm>
          <a:prstGeom prst="roundRect">
            <a:avLst>
              <a:gd name="adj" fmla="val 2536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Rectangle 475"/>
              <p:cNvSpPr/>
              <p:nvPr/>
            </p:nvSpPr>
            <p:spPr>
              <a:xfrm>
                <a:off x="14328212" y="42350751"/>
                <a:ext cx="1547251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tx1"/>
                    </a:solidFill>
                    <a:latin typeface="+mj-lt"/>
                  </a:rPr>
                  <a:t>[1] 3D arm lengths are standardized [2]</a:t>
                </a:r>
                <a:r>
                  <a:rPr lang="en-US" sz="20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+mj-lt"/>
                  </a:rPr>
                  <a:t> 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+mj-lt"/>
                  </a:rPr>
                  <a:t>  estimated using finite differences [3] </a:t>
                </a:r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A Flexible New Technique for Camera 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+mj-lt"/>
                  </a:rPr>
                  <a:t>Calibration, </a:t>
                </a:r>
                <a:r>
                  <a:rPr lang="en-US" sz="2000" i="1" dirty="0" err="1">
                    <a:solidFill>
                      <a:schemeClr val="tx1"/>
                    </a:solidFill>
                    <a:latin typeface="+mj-lt"/>
                  </a:rPr>
                  <a:t>Zhengyou</a:t>
                </a:r>
                <a:r>
                  <a:rPr lang="en-US" sz="2000" i="1" dirty="0">
                    <a:solidFill>
                      <a:schemeClr val="tx1"/>
                    </a:solidFill>
                    <a:latin typeface="+mj-lt"/>
                  </a:rPr>
                  <a:t> Zhang</a:t>
                </a:r>
              </a:p>
              <a:p>
                <a:r>
                  <a:rPr lang="en-US" sz="2000" i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en-US" sz="20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6" name="Rectangle 4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212" y="42350751"/>
                <a:ext cx="15472511" cy="707886"/>
              </a:xfrm>
              <a:prstGeom prst="rect">
                <a:avLst/>
              </a:prstGeom>
              <a:blipFill>
                <a:blip r:embed="rId117"/>
                <a:stretch>
                  <a:fillRect l="-394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9" name="Rounded Rectangle 478"/>
          <p:cNvSpPr/>
          <p:nvPr/>
        </p:nvSpPr>
        <p:spPr>
          <a:xfrm>
            <a:off x="10766203" y="35178375"/>
            <a:ext cx="19114516" cy="7175956"/>
          </a:xfrm>
          <a:prstGeom prst="roundRect">
            <a:avLst>
              <a:gd name="adj" fmla="val 4335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cxnSp>
        <p:nvCxnSpPr>
          <p:cNvPr id="488" name="Straight Connector 487"/>
          <p:cNvCxnSpPr/>
          <p:nvPr/>
        </p:nvCxnSpPr>
        <p:spPr>
          <a:xfrm>
            <a:off x="19630268" y="12398603"/>
            <a:ext cx="0" cy="48318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Rectangle 496"/>
          <p:cNvSpPr/>
          <p:nvPr/>
        </p:nvSpPr>
        <p:spPr>
          <a:xfrm>
            <a:off x="526094" y="6017778"/>
            <a:ext cx="6852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+mj-lt"/>
              </a:rPr>
              <a:t>Estimating </a:t>
            </a:r>
            <a:r>
              <a:rPr lang="en-US" sz="1400" i="1" dirty="0">
                <a:latin typeface="+mj-lt"/>
              </a:rPr>
              <a:t>3D Motion and Forces of Person-Object Interactions from Monocular </a:t>
            </a:r>
            <a:r>
              <a:rPr lang="en-US" sz="1400" i="1" dirty="0" smtClean="0">
                <a:latin typeface="+mj-lt"/>
              </a:rPr>
              <a:t>Video</a:t>
            </a:r>
          </a:p>
          <a:p>
            <a:r>
              <a:rPr lang="en-US" sz="1400" i="1" dirty="0" smtClean="0">
                <a:latin typeface="+mj-lt"/>
              </a:rPr>
              <a:t> </a:t>
            </a:r>
            <a:r>
              <a:rPr lang="en-US" sz="1400" i="1" dirty="0" err="1" smtClean="0">
                <a:latin typeface="+mj-lt"/>
              </a:rPr>
              <a:t>Zongmian</a:t>
            </a:r>
            <a:r>
              <a:rPr lang="en-US" sz="1400" i="1" dirty="0" smtClean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Li, Jiri </a:t>
            </a:r>
            <a:r>
              <a:rPr lang="en-US" sz="1400" i="1" dirty="0" err="1">
                <a:latin typeface="+mj-lt"/>
              </a:rPr>
              <a:t>Sedlar</a:t>
            </a:r>
            <a:r>
              <a:rPr lang="en-US" sz="1400" i="1" dirty="0">
                <a:latin typeface="+mj-lt"/>
              </a:rPr>
              <a:t>, Justin </a:t>
            </a:r>
            <a:r>
              <a:rPr lang="en-US" sz="1400" i="1" dirty="0" err="1">
                <a:latin typeface="+mj-lt"/>
              </a:rPr>
              <a:t>Carpentier</a:t>
            </a:r>
            <a:r>
              <a:rPr lang="en-US" sz="1400" i="1" dirty="0">
                <a:latin typeface="+mj-lt"/>
              </a:rPr>
              <a:t>, Ivan Laptev, Nicolas Mansard and Josef </a:t>
            </a:r>
            <a:r>
              <a:rPr lang="en-US" sz="1400" i="1" dirty="0" err="1" smtClean="0">
                <a:latin typeface="+mj-lt"/>
              </a:rPr>
              <a:t>Sivic</a:t>
            </a:r>
            <a:endParaRPr lang="en-US" sz="1400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Rectangle 508"/>
              <p:cNvSpPr/>
              <p:nvPr/>
            </p:nvSpPr>
            <p:spPr>
              <a:xfrm>
                <a:off x="1177015" y="33964013"/>
                <a:ext cx="684965" cy="469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9" name="Rectangle 5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015" y="33964013"/>
                <a:ext cx="684965" cy="469951"/>
              </a:xfrm>
              <a:prstGeom prst="rect">
                <a:avLst/>
              </a:prstGeom>
              <a:blipFill>
                <a:blip r:embed="rId1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3" name="Straight Arrow Connector 512"/>
          <p:cNvCxnSpPr/>
          <p:nvPr/>
        </p:nvCxnSpPr>
        <p:spPr>
          <a:xfrm>
            <a:off x="18863439" y="36851997"/>
            <a:ext cx="0" cy="3931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6" name="Rectangle 515"/>
              <p:cNvSpPr/>
              <p:nvPr/>
            </p:nvSpPr>
            <p:spPr>
              <a:xfrm>
                <a:off x="18867371" y="36839297"/>
                <a:ext cx="541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6" name="Rectangle 5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71" y="36839297"/>
                <a:ext cx="541367" cy="369332"/>
              </a:xfrm>
              <a:prstGeom prst="rect">
                <a:avLst/>
              </a:prstGeom>
              <a:blipFill>
                <a:blip r:embed="rId1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7" name="TextBox 516"/>
          <p:cNvSpPr txBox="1"/>
          <p:nvPr/>
        </p:nvSpPr>
        <p:spPr>
          <a:xfrm>
            <a:off x="618667" y="41864871"/>
            <a:ext cx="9389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Python – Pinocchio – </a:t>
            </a:r>
            <a:r>
              <a:rPr lang="en-US" i="1" dirty="0" err="1" smtClean="0">
                <a:latin typeface="+mj-lt"/>
              </a:rPr>
              <a:t>Meshcat</a:t>
            </a:r>
            <a:r>
              <a:rPr lang="en-US" i="1" dirty="0" smtClean="0">
                <a:latin typeface="+mj-lt"/>
              </a:rPr>
              <a:t> visualization – </a:t>
            </a:r>
            <a:r>
              <a:rPr lang="en-US" i="1" dirty="0" err="1" smtClean="0">
                <a:latin typeface="+mj-lt"/>
              </a:rPr>
              <a:t>Scipy</a:t>
            </a:r>
            <a:r>
              <a:rPr lang="en-US" i="1" dirty="0" smtClean="0">
                <a:latin typeface="+mj-lt"/>
              </a:rPr>
              <a:t> solver </a:t>
            </a:r>
            <a:r>
              <a:rPr lang="en-US" i="1" dirty="0">
                <a:latin typeface="+mj-lt"/>
              </a:rPr>
              <a:t>–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>
                <a:latin typeface="+mj-lt"/>
              </a:rPr>
              <a:t>Interactive </a:t>
            </a:r>
            <a:r>
              <a:rPr lang="en-US" i="1" dirty="0" smtClean="0">
                <a:latin typeface="+mj-lt"/>
              </a:rPr>
              <a:t>pipe – </a:t>
            </a:r>
            <a:r>
              <a:rPr lang="en-US" i="1" dirty="0" err="1" smtClean="0">
                <a:latin typeface="+mj-lt"/>
              </a:rPr>
              <a:t>OpenCV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>
                <a:latin typeface="+mj-lt"/>
              </a:rPr>
              <a:t>–</a:t>
            </a:r>
            <a:r>
              <a:rPr lang="en-US" i="1" dirty="0" smtClean="0">
                <a:latin typeface="+mj-lt"/>
              </a:rPr>
              <a:t> </a:t>
            </a:r>
            <a:r>
              <a:rPr lang="en-US" i="1" dirty="0" err="1" smtClean="0">
                <a:latin typeface="+mj-lt"/>
              </a:rPr>
              <a:t>Mediapipe</a:t>
            </a:r>
            <a:r>
              <a:rPr lang="en-US" i="1" dirty="0" smtClean="0">
                <a:latin typeface="+mj-lt"/>
              </a:rPr>
              <a:t> </a:t>
            </a:r>
            <a:endParaRPr lang="en-US" i="1" strike="sngStrike" dirty="0">
              <a:latin typeface="+mj-lt"/>
            </a:endParaRPr>
          </a:p>
        </p:txBody>
      </p:sp>
      <p:pic>
        <p:nvPicPr>
          <p:cNvPr id="542" name="Picture 541"/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3285065" y="18163576"/>
            <a:ext cx="5450543" cy="3411077"/>
          </a:xfrm>
          <a:prstGeom prst="rect">
            <a:avLst/>
          </a:prstGeom>
        </p:spPr>
      </p:pic>
      <p:grpSp>
        <p:nvGrpSpPr>
          <p:cNvPr id="562" name="Group 561"/>
          <p:cNvGrpSpPr/>
          <p:nvPr/>
        </p:nvGrpSpPr>
        <p:grpSpPr>
          <a:xfrm>
            <a:off x="11135513" y="18268120"/>
            <a:ext cx="8424522" cy="3709923"/>
            <a:chOff x="29422238" y="17987608"/>
            <a:chExt cx="8424522" cy="3709923"/>
          </a:xfrm>
        </p:grpSpPr>
        <p:pic>
          <p:nvPicPr>
            <p:cNvPr id="545" name="Picture 544"/>
            <p:cNvPicPr>
              <a:picLocks noChangeAspect="1"/>
            </p:cNvPicPr>
            <p:nvPr/>
          </p:nvPicPr>
          <p:blipFill>
            <a:blip r:embed="rId121"/>
            <a:stretch>
              <a:fillRect/>
            </a:stretch>
          </p:blipFill>
          <p:spPr>
            <a:xfrm>
              <a:off x="29516095" y="20568042"/>
              <a:ext cx="5957228" cy="835440"/>
            </a:xfrm>
            <a:prstGeom prst="rect">
              <a:avLst/>
            </a:prstGeom>
          </p:spPr>
        </p:pic>
        <p:pic>
          <p:nvPicPr>
            <p:cNvPr id="548" name="Picture 547"/>
            <p:cNvPicPr>
              <a:picLocks noChangeAspect="1"/>
            </p:cNvPicPr>
            <p:nvPr/>
          </p:nvPicPr>
          <p:blipFill>
            <a:blip r:embed="rId122"/>
            <a:stretch>
              <a:fillRect/>
            </a:stretch>
          </p:blipFill>
          <p:spPr>
            <a:xfrm>
              <a:off x="29422238" y="17987608"/>
              <a:ext cx="6051084" cy="2558512"/>
            </a:xfrm>
            <a:prstGeom prst="rect">
              <a:avLst/>
            </a:prstGeom>
          </p:spPr>
        </p:pic>
        <p:sp>
          <p:nvSpPr>
            <p:cNvPr id="549" name="TextBox 548"/>
            <p:cNvSpPr txBox="1"/>
            <p:nvPr/>
          </p:nvSpPr>
          <p:spPr>
            <a:xfrm>
              <a:off x="35527734" y="18378258"/>
              <a:ext cx="13841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3D joints error</a:t>
              </a:r>
            </a:p>
            <a:p>
              <a:r>
                <a:rPr lang="en-US" dirty="0">
                  <a:latin typeface="+mj-lt"/>
                </a:rPr>
                <a:t>[</a:t>
              </a:r>
              <a:r>
                <a:rPr lang="en-US" dirty="0" smtClean="0">
                  <a:latin typeface="+mj-lt"/>
                </a:rPr>
                <a:t>mm]</a:t>
              </a:r>
              <a:endParaRPr lang="en-US" dirty="0">
                <a:latin typeface="+mj-lt"/>
              </a:endParaRPr>
            </a:p>
          </p:txBody>
        </p:sp>
        <p:sp>
          <p:nvSpPr>
            <p:cNvPr id="550" name="TextBox 549"/>
            <p:cNvSpPr txBox="1"/>
            <p:nvPr/>
          </p:nvSpPr>
          <p:spPr>
            <a:xfrm>
              <a:off x="35512282" y="19571783"/>
              <a:ext cx="15673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External Forces [N]</a:t>
              </a:r>
            </a:p>
            <a:p>
              <a:r>
                <a:rPr lang="en-US" dirty="0" smtClean="0">
                  <a:latin typeface="+mj-lt"/>
                </a:rPr>
                <a:t>Torques [</a:t>
              </a:r>
              <a:r>
                <a:rPr lang="en-US" dirty="0" err="1" smtClean="0">
                  <a:latin typeface="+mj-lt"/>
                </a:rPr>
                <a:t>N.m</a:t>
              </a:r>
              <a:r>
                <a:rPr lang="en-US" dirty="0" smtClean="0">
                  <a:latin typeface="+mj-lt"/>
                </a:rPr>
                <a:t>]</a:t>
              </a:r>
              <a:endParaRPr lang="en-US" dirty="0">
                <a:latin typeface="+mj-lt"/>
              </a:endParaRPr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35543485" y="20497202"/>
              <a:ext cx="23032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Correct</a:t>
              </a:r>
              <a:r>
                <a:rPr lang="en-US" dirty="0" smtClean="0"/>
                <a:t> </a:t>
              </a:r>
            </a:p>
            <a:p>
              <a:r>
                <a:rPr lang="en-US" dirty="0" smtClean="0">
                  <a:latin typeface="+mj-lt"/>
                </a:rPr>
                <a:t>Object localization</a:t>
              </a:r>
            </a:p>
            <a:p>
              <a:r>
                <a:rPr lang="en-US" dirty="0" smtClean="0">
                  <a:latin typeface="+mj-lt"/>
                </a:rPr>
                <a:t>[% in @25/50/100px] </a:t>
              </a:r>
            </a:p>
            <a:p>
              <a:endParaRPr lang="en-US" dirty="0">
                <a:latin typeface="+mj-lt"/>
              </a:endParaRPr>
            </a:p>
          </p:txBody>
        </p:sp>
      </p:grpSp>
      <p:pic>
        <p:nvPicPr>
          <p:cNvPr id="552" name="Picture 551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19877166" y="18371665"/>
            <a:ext cx="2851371" cy="3215900"/>
          </a:xfrm>
          <a:prstGeom prst="rect">
            <a:avLst/>
          </a:prstGeom>
        </p:spPr>
      </p:pic>
      <p:sp>
        <p:nvSpPr>
          <p:cNvPr id="554" name="TextBox 553"/>
          <p:cNvSpPr txBox="1"/>
          <p:nvPr/>
        </p:nvSpPr>
        <p:spPr>
          <a:xfrm>
            <a:off x="9301635" y="18390861"/>
            <a:ext cx="1864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a typeface="Cambria Math" panose="02040503050406030204" pitchFamily="18" charset="0"/>
              </a:rPr>
              <a:t>Dynamics regularization improves</a:t>
            </a:r>
          </a:p>
          <a:p>
            <a:pPr algn="ctr"/>
            <a:r>
              <a:rPr lang="en-US" dirty="0">
                <a:ea typeface="Cambria Math" panose="02040503050406030204" pitchFamily="18" charset="0"/>
              </a:rPr>
              <a:t>p</a:t>
            </a:r>
            <a:r>
              <a:rPr lang="en-US" dirty="0" smtClean="0">
                <a:ea typeface="Cambria Math" panose="02040503050406030204" pitchFamily="18" charset="0"/>
              </a:rPr>
              <a:t>ose estimations</a:t>
            </a:r>
            <a:endParaRPr lang="en-US" dirty="0">
              <a:ea typeface="Cambria Math" panose="02040503050406030204" pitchFamily="18" charset="0"/>
            </a:endParaRPr>
          </a:p>
        </p:txBody>
      </p:sp>
      <p:sp>
        <p:nvSpPr>
          <p:cNvPr id="560" name="TextBox 559"/>
          <p:cNvSpPr txBox="1"/>
          <p:nvPr/>
        </p:nvSpPr>
        <p:spPr>
          <a:xfrm>
            <a:off x="9531424" y="19902943"/>
            <a:ext cx="126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a typeface="Cambria Math" panose="02040503050406030204" pitchFamily="18" charset="0"/>
              </a:rPr>
              <a:t>Novel task</a:t>
            </a:r>
            <a:endParaRPr lang="en-US" dirty="0">
              <a:ea typeface="Cambria Math" panose="02040503050406030204" pitchFamily="18" charset="0"/>
            </a:endParaRPr>
          </a:p>
        </p:txBody>
      </p:sp>
      <p:sp>
        <p:nvSpPr>
          <p:cNvPr id="561" name="TextBox 560"/>
          <p:cNvSpPr txBox="1"/>
          <p:nvPr/>
        </p:nvSpPr>
        <p:spPr>
          <a:xfrm>
            <a:off x="9531424" y="20552088"/>
            <a:ext cx="1484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ea typeface="Cambria Math" panose="02040503050406030204" pitchFamily="18" charset="0"/>
              </a:rPr>
              <a:t>New manually annotated tool dataset</a:t>
            </a:r>
            <a:endParaRPr lang="en-US" dirty="0">
              <a:ea typeface="Cambria Math" panose="02040503050406030204" pitchFamily="18" charset="0"/>
            </a:endParaRPr>
          </a:p>
        </p:txBody>
      </p:sp>
      <p:cxnSp>
        <p:nvCxnSpPr>
          <p:cNvPr id="565" name="Straight Connector 564"/>
          <p:cNvCxnSpPr/>
          <p:nvPr/>
        </p:nvCxnSpPr>
        <p:spPr>
          <a:xfrm>
            <a:off x="19663431" y="18225477"/>
            <a:ext cx="0" cy="3414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6" name="TextBox 565"/>
          <p:cNvSpPr txBox="1"/>
          <p:nvPr/>
        </p:nvSpPr>
        <p:spPr>
          <a:xfrm>
            <a:off x="14416755" y="17866708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Results</a:t>
            </a:r>
            <a:endParaRPr lang="en-US" sz="1413" dirty="0"/>
          </a:p>
        </p:txBody>
      </p:sp>
      <p:cxnSp>
        <p:nvCxnSpPr>
          <p:cNvPr id="571" name="Straight Connector 570"/>
          <p:cNvCxnSpPr/>
          <p:nvPr/>
        </p:nvCxnSpPr>
        <p:spPr>
          <a:xfrm>
            <a:off x="9329999" y="18225477"/>
            <a:ext cx="0" cy="34140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</TotalTime>
  <Words>1179</Words>
  <Application>Microsoft Office PowerPoint</Application>
  <PresentationFormat>Custom</PresentationFormat>
  <Paragraphs>175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205</cp:revision>
  <dcterms:created xsi:type="dcterms:W3CDTF">2023-11-30T18:57:02Z</dcterms:created>
  <dcterms:modified xsi:type="dcterms:W3CDTF">2023-12-05T22:03:24Z</dcterms:modified>
</cp:coreProperties>
</file>